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gadlozsp@wp.pl" initials="z" lastIdx="1" clrIdx="0">
    <p:extLst>
      <p:ext uri="{19B8F6BF-5375-455C-9EA6-DF929625EA0E}">
        <p15:presenceInfo xmlns:p15="http://schemas.microsoft.com/office/powerpoint/2012/main" userId="91f50f8dac0778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9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5D3B9-EA95-4C5A-A69E-9CE41637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" t="9091" r="25494" b="-1"/>
          <a:stretch/>
        </p:blipFill>
        <p:spPr>
          <a:xfrm>
            <a:off x="4020657" y="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10530C-2417-4DC3-8298-C5E70E85A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pl-PL" sz="4100" dirty="0"/>
              <a:t>Moje zainteresowania a wybór przyszłej szkoły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8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BB9C8-C65C-4B50-9C95-F1EE4D43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99138"/>
            <a:ext cx="10453116" cy="1730328"/>
          </a:xfrm>
        </p:spPr>
        <p:txBody>
          <a:bodyPr>
            <a:normAutofit fontScale="90000"/>
          </a:bodyPr>
          <a:lstStyle/>
          <a:p>
            <a:r>
              <a:rPr lang="pl-PL" sz="2000" b="1" dirty="0"/>
              <a:t>V. ZAINTERESOWANIA OPIEKUCZO-WYCHOWAWCZE</a:t>
            </a:r>
            <a:r>
              <a:rPr lang="pl-PL" sz="2000" dirty="0"/>
              <a:t> – przydatne do pracy z ludźmi w obszarze opieki, pielęgnacji, rehabilitacji. </a:t>
            </a:r>
            <a:br>
              <a:rPr lang="pl-PL" sz="2000" dirty="0"/>
            </a:br>
            <a:r>
              <a:rPr lang="pl-PL" sz="2000" dirty="0"/>
              <a:t>Uczeń  o wysokim poziomie takich zainteresowań  ma do wyboru nauk w :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           </a:t>
            </a:r>
            <a:r>
              <a:rPr lang="pl-PL" sz="2000" b="1" dirty="0"/>
              <a:t>- liceum ogólnokształcącym </a:t>
            </a:r>
            <a:r>
              <a:rPr lang="pl-PL" sz="2000" dirty="0"/>
              <a:t>– w klasach o profilu humanistycznym,</a:t>
            </a:r>
            <a:br>
              <a:rPr lang="pl-PL" sz="2000" dirty="0"/>
            </a:br>
            <a:r>
              <a:rPr lang="pl-PL" sz="2000" dirty="0"/>
              <a:t>                             ogólnym   liceum profilowanym – o profilu socjalnym.   </a:t>
            </a:r>
            <a:br>
              <a:rPr lang="pl-PL" dirty="0"/>
            </a:br>
            <a:endParaRPr lang="pl-PL" dirty="0"/>
          </a:p>
        </p:txBody>
      </p:sp>
      <p:pic>
        <p:nvPicPr>
          <p:cNvPr id="6146" name="Picture 2" descr="Jak obchodzić się z chorym na wózku inwalidzkim? » Mobilex">
            <a:extLst>
              <a:ext uri="{FF2B5EF4-FFF2-40B4-BE49-F238E27FC236}">
                <a16:creationId xmlns:a16="http://schemas.microsoft.com/office/drawing/2014/main" id="{BC201CC3-D853-4C07-927D-0ED627D3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48" y="2619163"/>
            <a:ext cx="2763788" cy="3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3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50DCF80-9357-417E-BAF0-BD373E5D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4" y="717452"/>
            <a:ext cx="10496609" cy="4211164"/>
          </a:xfrm>
        </p:spPr>
        <p:txBody>
          <a:bodyPr>
            <a:normAutofit/>
          </a:bodyPr>
          <a:lstStyle/>
          <a:p>
            <a:r>
              <a:rPr lang="pl-PL" sz="2000" b="1" dirty="0"/>
              <a:t>VI. ZAINTERESOWANIA USŁUGOWE</a:t>
            </a:r>
            <a:r>
              <a:rPr lang="pl-PL" sz="2000" dirty="0"/>
              <a:t> – przydatne do pracy z ludźmi</a:t>
            </a:r>
            <a:br>
              <a:rPr lang="pl-PL" sz="2000" dirty="0"/>
            </a:br>
            <a:r>
              <a:rPr lang="pl-PL" sz="2000" dirty="0"/>
              <a:t> w zawodach, w których świadczy się różne usługi  ludziom, </a:t>
            </a:r>
            <a:br>
              <a:rPr lang="pl-PL" sz="2000" dirty="0"/>
            </a:br>
            <a:r>
              <a:rPr lang="pl-PL" sz="2000" dirty="0"/>
              <a:t>głównie w zakresie wyżywienia, opieki </a:t>
            </a:r>
            <a:br>
              <a:rPr lang="pl-PL" sz="2000" dirty="0"/>
            </a:br>
            <a:r>
              <a:rPr lang="pl-PL" sz="2000" dirty="0"/>
              <a:t> osobistej, a także w zakresie naprawy </a:t>
            </a:r>
            <a:br>
              <a:rPr lang="pl-PL" sz="2000" dirty="0"/>
            </a:br>
            <a:r>
              <a:rPr lang="pl-PL" sz="2000" dirty="0"/>
              <a:t>i konserwacji różnych urządzeń.  </a:t>
            </a:r>
            <a:br>
              <a:rPr lang="pl-PL" dirty="0"/>
            </a:br>
            <a:endParaRPr lang="pl-PL" dirty="0"/>
          </a:p>
        </p:txBody>
      </p:sp>
      <p:pic>
        <p:nvPicPr>
          <p:cNvPr id="16386" name="Picture 2" descr="Fototapeta Kucharz • Pixers® - Żyjemy by zmieniać">
            <a:extLst>
              <a:ext uri="{FF2B5EF4-FFF2-40B4-BE49-F238E27FC236}">
                <a16:creationId xmlns:a16="http://schemas.microsoft.com/office/drawing/2014/main" id="{D072329B-6CED-401C-BFAF-CEE8D17E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5" y="2124222"/>
            <a:ext cx="3258529" cy="46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4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7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7" name="Rectangle 7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68" name="Rectangle 76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747DE8-202F-41FD-962A-CF82E6D0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450574"/>
            <a:ext cx="4484174" cy="57817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latin typeface="+mn-lt"/>
              </a:rPr>
              <a:t>Uczeń  o wysokim poziomie  zainteresowań usługowych ma do wyboru naukę w: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        -  </a:t>
            </a:r>
            <a:r>
              <a:rPr lang="en-US" sz="1800" b="1" dirty="0">
                <a:latin typeface="+mn-lt"/>
              </a:rPr>
              <a:t>liceum profilowanym </a:t>
            </a:r>
            <a:r>
              <a:rPr lang="en-US" sz="1800" dirty="0">
                <a:latin typeface="+mn-lt"/>
              </a:rPr>
              <a:t>– o profilu kreowanie ubiorów, usługowo - gospodarczym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         - </a:t>
            </a:r>
            <a:r>
              <a:rPr lang="en-US" sz="1800" b="1" dirty="0">
                <a:latin typeface="+mn-lt"/>
              </a:rPr>
              <a:t>technikum</a:t>
            </a:r>
            <a:r>
              <a:rPr lang="en-US" sz="1800" dirty="0">
                <a:latin typeface="+mn-lt"/>
              </a:rPr>
              <a:t> – w zawodach technik usług fryzjerskich, technik usług kosmetycznych, technik technologii odzieży, technik handlowiec, kucharz, technik organizacji  usług gastronomicznych, technik hotelarstwa, kelner 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          - </a:t>
            </a:r>
            <a:r>
              <a:rPr lang="en-US" sz="1800" b="1" dirty="0">
                <a:latin typeface="+mn-lt"/>
              </a:rPr>
              <a:t>zasadniczej szkole zawodowej </a:t>
            </a:r>
            <a:r>
              <a:rPr lang="en-US" sz="1800" dirty="0">
                <a:latin typeface="+mn-lt"/>
              </a:rPr>
              <a:t>– w zawodzie kucharz, krawiec, sprzedawca, fryzjer,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mechanik pojazdów</a:t>
            </a:r>
            <a:r>
              <a:rPr lang="pl-PL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samochodowych.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1536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Picture 4" descr="Poznajemy zawód kosmetyczki | Przedszkole Niepubliczne – Leśne Skrzaty">
            <a:extLst>
              <a:ext uri="{FF2B5EF4-FFF2-40B4-BE49-F238E27FC236}">
                <a16:creationId xmlns:a16="http://schemas.microsoft.com/office/drawing/2014/main" id="{BDB22BC0-DE9A-411C-B0C5-431B6BF65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r="1803" b="2"/>
          <a:stretch/>
        </p:blipFill>
        <p:spPr bwMode="auto">
          <a:xfrm>
            <a:off x="4868487" y="10"/>
            <a:ext cx="73235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3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67AE6E-1184-4CAE-AA92-BB132F43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77" y="1192940"/>
            <a:ext cx="10177272" cy="2990088"/>
          </a:xfrm>
        </p:spPr>
        <p:txBody>
          <a:bodyPr>
            <a:normAutofit/>
          </a:bodyPr>
          <a:lstStyle/>
          <a:p>
            <a:r>
              <a:rPr lang="pl-PL" sz="2000" b="1" dirty="0"/>
              <a:t>VII. ZAINTERESOWANIA ARTYSTYCZNE</a:t>
            </a:r>
            <a:r>
              <a:rPr lang="pl-PL" sz="2000" dirty="0"/>
              <a:t> – przydatne do pracy twórczej,  w zawodach związanych ze sztuk (literatura, teatr, muzyk, malarstwo), reklam, projektowaniem, odnawianiem, organizowaniem imprez artystycznych, różnymi usługami o charakterze artystycznym.  </a:t>
            </a:r>
            <a:br>
              <a:rPr lang="pl-PL" dirty="0"/>
            </a:br>
            <a:endParaRPr lang="pl-PL" dirty="0"/>
          </a:p>
        </p:txBody>
      </p:sp>
      <p:pic>
        <p:nvPicPr>
          <p:cNvPr id="9218" name="Picture 2" descr="Muzyk, saksofon, interpretacja, rysunek. Reputacja, muzyk ...">
            <a:extLst>
              <a:ext uri="{FF2B5EF4-FFF2-40B4-BE49-F238E27FC236}">
                <a16:creationId xmlns:a16="http://schemas.microsoft.com/office/drawing/2014/main" id="{FD2F1C24-8CFC-492E-89FA-5D4FEC2D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22" y="2597395"/>
            <a:ext cx="1884601" cy="39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krzypek Grafika - smutna muzyka, smutna muzyka klasyczna stockowe ...">
            <a:extLst>
              <a:ext uri="{FF2B5EF4-FFF2-40B4-BE49-F238E27FC236}">
                <a16:creationId xmlns:a16="http://schemas.microsoft.com/office/drawing/2014/main" id="{6909C517-3D48-4BB5-9AEF-41136F71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47" y="3569384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Śmieszny Artysta Lub Malarz Ilustracji - Ilustracja złożonej z ...">
            <a:extLst>
              <a:ext uri="{FF2B5EF4-FFF2-40B4-BE49-F238E27FC236}">
                <a16:creationId xmlns:a16="http://schemas.microsoft.com/office/drawing/2014/main" id="{7C707A27-DF7D-401A-9AF4-B91B812D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79" y="3429000"/>
            <a:ext cx="2262382" cy="22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1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oczytaj dziecku: września 2018">
            <a:extLst>
              <a:ext uri="{FF2B5EF4-FFF2-40B4-BE49-F238E27FC236}">
                <a16:creationId xmlns:a16="http://schemas.microsoft.com/office/drawing/2014/main" id="{40D27785-B323-4F68-9A87-B69212FA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14533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6D303E-CC27-4AFD-9E51-613FC153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16" y="1063536"/>
            <a:ext cx="4332558" cy="4528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/>
              <a:t>Uczeń o wysokim poziomie zainteresowań artystycznych  ma do wyboru nauk w : </a:t>
            </a:r>
            <a:br>
              <a:rPr lang="en-US" sz="1800" dirty="0"/>
            </a:br>
            <a:r>
              <a:rPr lang="pl-PL" sz="1800" dirty="0"/>
              <a:t>    - </a:t>
            </a:r>
            <a:r>
              <a:rPr lang="en-US" sz="1800" b="1" dirty="0"/>
              <a:t>liceum ogólnokształcącym </a:t>
            </a:r>
            <a:r>
              <a:rPr lang="en-US" sz="1800" dirty="0"/>
              <a:t>– w klasach o profilu humanistycznym, teatralnym, architektonicznym, ogólnym,   </a:t>
            </a:r>
            <a:br>
              <a:rPr lang="pl-PL" sz="1800" dirty="0"/>
            </a:br>
            <a:r>
              <a:rPr lang="pl-PL" sz="1800" dirty="0"/>
              <a:t>     - </a:t>
            </a:r>
            <a:r>
              <a:rPr lang="en-US" sz="1800" b="1" dirty="0"/>
              <a:t>liceum profilowanym </a:t>
            </a:r>
            <a:r>
              <a:rPr lang="en-US" sz="1800" dirty="0"/>
              <a:t>– o profilu usługowo – gospodarczym, kreowania ubiorów,  </a:t>
            </a:r>
            <a:br>
              <a:rPr lang="pl-PL" sz="1800" dirty="0"/>
            </a:br>
            <a:r>
              <a:rPr lang="pl-PL" sz="1800" dirty="0"/>
              <a:t>     </a:t>
            </a:r>
            <a:r>
              <a:rPr lang="pl-PL" sz="1800" b="1" dirty="0"/>
              <a:t>- </a:t>
            </a:r>
            <a:r>
              <a:rPr lang="en-US" sz="1800" b="1" dirty="0"/>
              <a:t> technikum </a:t>
            </a:r>
            <a:r>
              <a:rPr lang="en-US" sz="1800" dirty="0"/>
              <a:t>– w zawodach technik usług fryzjerskich, technik usług kosmetycznych, technik technologii odzieży, </a:t>
            </a:r>
            <a:br>
              <a:rPr lang="pl-PL" sz="1800" dirty="0"/>
            </a:br>
            <a:r>
              <a:rPr lang="pl-PL" sz="1800" dirty="0"/>
              <a:t>     - </a:t>
            </a:r>
            <a:r>
              <a:rPr lang="en-US" sz="1800" dirty="0"/>
              <a:t> </a:t>
            </a:r>
            <a:r>
              <a:rPr lang="en-US" sz="1800" b="1" dirty="0"/>
              <a:t>zasadniczej szkole zawodowej</a:t>
            </a:r>
            <a:r>
              <a:rPr lang="en-US" sz="1800" dirty="0"/>
              <a:t> – w zawodach krawiec, fryzjer.  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95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695461A-493D-45B4-9E6B-B279E8D3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0"/>
            <a:ext cx="10434629" cy="4928616"/>
          </a:xfrm>
        </p:spPr>
        <p:txBody>
          <a:bodyPr>
            <a:normAutofit/>
          </a:bodyPr>
          <a:lstStyle/>
          <a:p>
            <a:r>
              <a:rPr lang="pl-PL" sz="2000" b="1" dirty="0"/>
              <a:t>VIII. ZAINTERESOWANIA SPORTOWE</a:t>
            </a:r>
            <a:r>
              <a:rPr lang="pl-PL" sz="2000" dirty="0"/>
              <a:t> – przydatne do pracy z człowiekiem w zawodach związanych z edukacji sportów, obsługą turystyczną, dziennikarstwem, rehabilitacja.  </a:t>
            </a:r>
            <a:br>
              <a:rPr lang="pl-PL" dirty="0"/>
            </a:br>
            <a:endParaRPr lang="pl-PL" dirty="0"/>
          </a:p>
        </p:txBody>
      </p:sp>
      <p:pic>
        <p:nvPicPr>
          <p:cNvPr id="11266" name="Picture 2" descr="Jak być rodzicem sportowca? - Przewodnik Katolicki">
            <a:extLst>
              <a:ext uri="{FF2B5EF4-FFF2-40B4-BE49-F238E27FC236}">
                <a16:creationId xmlns:a16="http://schemas.microsoft.com/office/drawing/2014/main" id="{5440A88B-2182-4644-AF79-529745C2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8" y="2637183"/>
            <a:ext cx="5145683" cy="3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1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7FFCA-AD92-4BFE-A439-9ACFA0DD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1205948"/>
            <a:ext cx="10474386" cy="3722668"/>
          </a:xfrm>
        </p:spPr>
        <p:txBody>
          <a:bodyPr>
            <a:normAutofit/>
          </a:bodyPr>
          <a:lstStyle/>
          <a:p>
            <a:r>
              <a:rPr lang="pl-PL" sz="2400" dirty="0"/>
              <a:t>Uczeń o wysokim poziomie  zainteresowań sportowych  ma </a:t>
            </a:r>
            <a:br>
              <a:rPr lang="pl-PL" sz="2400" dirty="0"/>
            </a:br>
            <a:r>
              <a:rPr lang="pl-PL" sz="2400" dirty="0"/>
              <a:t>do wyboru nauk w : </a:t>
            </a:r>
            <a:br>
              <a:rPr lang="pl-PL" sz="2000" dirty="0"/>
            </a:br>
            <a:r>
              <a:rPr lang="pl-PL" sz="2000" dirty="0"/>
              <a:t>              - </a:t>
            </a:r>
            <a:r>
              <a:rPr lang="pl-PL" sz="2000" b="1" dirty="0"/>
              <a:t>liceum ogólnokształcącym </a:t>
            </a:r>
            <a:r>
              <a:rPr lang="pl-PL" sz="2000" dirty="0"/>
              <a:t>– w klasach o profilu sportowym, humanistycznym,  </a:t>
            </a:r>
            <a:br>
              <a:rPr lang="pl-PL" sz="2000" dirty="0"/>
            </a:br>
            <a:r>
              <a:rPr lang="pl-PL" sz="2000" dirty="0"/>
              <a:t>                          dziennikarskim, ogólnym   </a:t>
            </a:r>
            <a:br>
              <a:rPr lang="pl-PL" sz="2000" dirty="0"/>
            </a:br>
            <a:r>
              <a:rPr lang="pl-PL" sz="2000" dirty="0"/>
              <a:t>               - </a:t>
            </a:r>
            <a:r>
              <a:rPr lang="pl-PL" sz="2000" b="1" dirty="0"/>
              <a:t>liceum profilowanym </a:t>
            </a:r>
            <a:r>
              <a:rPr lang="pl-PL" sz="2000" dirty="0"/>
              <a:t>– o profilu usługowo – gospodarczym, socjalnym   </a:t>
            </a:r>
            <a:br>
              <a:rPr lang="pl-PL" sz="2000" dirty="0"/>
            </a:br>
            <a:r>
              <a:rPr lang="pl-PL" sz="2000" dirty="0"/>
              <a:t>               - </a:t>
            </a:r>
            <a:r>
              <a:rPr lang="pl-PL" sz="2000" b="1" dirty="0"/>
              <a:t>technikum</a:t>
            </a:r>
            <a:r>
              <a:rPr lang="pl-PL" sz="2000" dirty="0"/>
              <a:t> – w zawodach technik organizacji usług turystycznych , technik </a:t>
            </a:r>
            <a:br>
              <a:rPr lang="pl-PL" sz="2000" dirty="0"/>
            </a:br>
            <a:r>
              <a:rPr lang="pl-PL" sz="2000" dirty="0"/>
              <a:t>                           hotelarstwa.</a:t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pic>
        <p:nvPicPr>
          <p:cNvPr id="12290" name="Picture 2" descr="Sportowiec · zestaw · wektora · człowiek · kobieta · rodzaj · gry ...">
            <a:extLst>
              <a:ext uri="{FF2B5EF4-FFF2-40B4-BE49-F238E27FC236}">
                <a16:creationId xmlns:a16="http://schemas.microsoft.com/office/drawing/2014/main" id="{5D90D753-8697-4449-A5E3-7DE2DFE6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44" y="3821650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EE9DF44-5BAD-43A5-9FC3-E531387D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i="1" dirty="0"/>
              <a:t>Dziękuję za uwagę.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5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Rectangle 15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2" name="Rectangle 160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hłodno Lekarz Medycyny Kreskówka Ilustracja Wektor - Ilustracja ...">
            <a:extLst>
              <a:ext uri="{FF2B5EF4-FFF2-40B4-BE49-F238E27FC236}">
                <a16:creationId xmlns:a16="http://schemas.microsoft.com/office/drawing/2014/main" id="{2BDB46CD-0CCF-4550-9650-F16751B35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r="-3" b="8364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ziennikarz Mężczyzna Z Kamery I Mikrofonu - Stockowe grafiki ...">
            <a:extLst>
              <a:ext uri="{FF2B5EF4-FFF2-40B4-BE49-F238E27FC236}">
                <a16:creationId xmlns:a16="http://schemas.microsoft.com/office/drawing/2014/main" id="{EB74560D-B366-44D1-B5E6-A10775330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-3" b="5012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ziennikarz ilustracja wektor. Ilustracja złożonej z greaser ...">
            <a:extLst>
              <a:ext uri="{FF2B5EF4-FFF2-40B4-BE49-F238E27FC236}">
                <a16:creationId xmlns:a16="http://schemas.microsoft.com/office/drawing/2014/main" id="{EC0039BE-E784-4D69-8607-B8A7E2920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4" r="-1" b="32715"/>
          <a:stretch/>
        </p:blipFill>
        <p:spPr bwMode="auto">
          <a:xfrm>
            <a:off x="5196489" y="3808436"/>
            <a:ext cx="6296816" cy="3049563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3" name="Freeform: Shape 16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54" name="Freeform: Shape 164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8FAC7A-71E0-4ED6-A56F-E5CD9EAE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400" dirty="0"/>
              <a:t> 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           </a:t>
            </a:r>
            <a:br>
              <a:rPr lang="en-US" sz="1400" dirty="0"/>
            </a:br>
            <a:r>
              <a:rPr lang="en-US" sz="1400" dirty="0"/>
              <a:t>                 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              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                                                                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ZAINTERESOWANIA HUMANISTYCZNE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przydatne są  w zawodach, w których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pracuje si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człowiekiem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klientem,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uczniem,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pacjentem,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kontrahentem,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obszarze wychowania,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opieki medycznej,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handlu i usług,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działalności artystycznej,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obsługi turystycznej,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usług gastronomicznych,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działalności związanej z udzielaniem porad</a:t>
            </a:r>
          </a:p>
        </p:txBody>
      </p:sp>
      <p:sp>
        <p:nvSpPr>
          <p:cNvPr id="1055" name="Rectangle 166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6" name="Rectangle 168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8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4A18BC7-F051-4874-87AB-D18126107414}"/>
              </a:ext>
            </a:extLst>
          </p:cNvPr>
          <p:cNvSpPr/>
          <p:nvPr/>
        </p:nvSpPr>
        <p:spPr>
          <a:xfrm>
            <a:off x="548640" y="253219"/>
            <a:ext cx="8595360" cy="28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Uczeń  o wysokim poziomie zainteresowań humanistycznych ma do wyboru naukę  w: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liceum ogólnokształcącym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 – w klasach o profilu humanistycznym, teatralnym,   językowym, dziennikarskim, dyplomacji europejskiej, edukacji regionalnej, biznes klasach, kulturowym, politologicznym, 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liceum profilowanym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 – o profilu socjalnym, usługowo – gospodarczym,   kreowania ubiorów, 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technikum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 – w zawodach technik organizacji usług gastronomicznych, technik   hotelarstwa, technik handlowiec, technik usług fryzjerskich, kelner 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zasadniczej szkole zawodowej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 – w zawodach krawiec, fryzjer, sprzedawca.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2054" name="Picture 6" descr="FRYZJER DZIECIĘCY">
            <a:extLst>
              <a:ext uri="{FF2B5EF4-FFF2-40B4-BE49-F238E27FC236}">
                <a16:creationId xmlns:a16="http://schemas.microsoft.com/office/drawing/2014/main" id="{E9032A86-D0C1-404E-BB6A-38F043CB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906" y="3686870"/>
            <a:ext cx="1728128" cy="25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odle, krawiec, rysunek. Doodle, krawiec, projektować, rysunek ...">
            <a:extLst>
              <a:ext uri="{FF2B5EF4-FFF2-40B4-BE49-F238E27FC236}">
                <a16:creationId xmlns:a16="http://schemas.microsoft.com/office/drawing/2014/main" id="{3BC39E62-6360-439F-AA56-B4785731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6" y="3428995"/>
            <a:ext cx="2259883" cy="28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mple sketches of the waiters and waitresses — Stock Vector ...">
            <a:extLst>
              <a:ext uri="{FF2B5EF4-FFF2-40B4-BE49-F238E27FC236}">
                <a16:creationId xmlns:a16="http://schemas.microsoft.com/office/drawing/2014/main" id="{BCDFC00E-4B7A-49DF-B74C-D1E3731F9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570"/>
          <a:stretch/>
        </p:blipFill>
        <p:spPr bwMode="auto">
          <a:xfrm>
            <a:off x="9024730" y="1952128"/>
            <a:ext cx="2716696" cy="43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8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F197-689D-42C1-AB91-11598D48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808633"/>
            <a:ext cx="10313729" cy="4119983"/>
          </a:xfrm>
        </p:spPr>
        <p:txBody>
          <a:bodyPr>
            <a:normAutofit/>
          </a:bodyPr>
          <a:lstStyle/>
          <a:p>
            <a:r>
              <a:rPr lang="pl-PL" sz="2000" b="1" dirty="0"/>
              <a:t>II. ZAINTERESOWANIA MATEMATYCZNO-FIZYCZNE</a:t>
            </a:r>
            <a:r>
              <a:rPr lang="pl-PL" sz="2000" dirty="0"/>
              <a:t> – przydatne s w pracy z danymi, w zawodach związanych z przedmiotami ścisłymi i niektórymi humanistycznymi, w obszarze informatyki, ekonomii, rachunkowości, nauczania, tłumacze językowych.  </a:t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 descr="Zesp� Szk� Samochodowych we W�oc�awku im. Tadeusza Ko�ciuszki">
            <a:extLst>
              <a:ext uri="{FF2B5EF4-FFF2-40B4-BE49-F238E27FC236}">
                <a16:creationId xmlns:a16="http://schemas.microsoft.com/office/drawing/2014/main" id="{D5031A91-8F48-4229-880D-45E070D2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37" y="3807865"/>
            <a:ext cx="2532771" cy="22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da Rodziców">
            <a:extLst>
              <a:ext uri="{FF2B5EF4-FFF2-40B4-BE49-F238E27FC236}">
                <a16:creationId xmlns:a16="http://schemas.microsoft.com/office/drawing/2014/main" id="{95E1ECCD-F2D4-4856-B983-94A6428C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" y="3640089"/>
            <a:ext cx="45815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0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7DA97-F413-4029-AA2F-AD4870E38C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775" y="-239151"/>
            <a:ext cx="11615225" cy="5168339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Uczeń o wysokim poziomie zainteresowań matematyczno – fizycznych ma do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wyboru nauk w: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liceum ogólnokształcącym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 klasach o profilu matematycznym, matematyczno – fizycznym, matematyczno –                    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informatycznych,  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liceum profilowanym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 profilu ekonomiczno – administracyjnym, zarządzania informacje, elektronicznym,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technikum – w zawodach technik informatyk, technik elektryk, technik mechatronik, technik telekomunikacji,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technik teleinformatyk,  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zasadniczej szkole zawodowej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 zawodach elektromechanik, elektryk.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13314" name="Picture 2" descr="Nauka, dzieciaki, fizyka, eksperyment, ilustracja. Bulwy ...">
            <a:extLst>
              <a:ext uri="{FF2B5EF4-FFF2-40B4-BE49-F238E27FC236}">
                <a16:creationId xmlns:a16="http://schemas.microsoft.com/office/drawing/2014/main" id="{BCE4FB6D-B324-442B-A6E0-38ADBDB3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14" y="3305175"/>
            <a:ext cx="4286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9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obieta Chemik W Zlewce - Stockowe grafiki wektorowe i więcej ...">
            <a:extLst>
              <a:ext uri="{FF2B5EF4-FFF2-40B4-BE49-F238E27FC236}">
                <a16:creationId xmlns:a16="http://schemas.microsoft.com/office/drawing/2014/main" id="{ECE96B13-F4B8-4690-BBA1-A140B5BF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r="-2" b="3388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iolog, fizyk, -, aptekarz, astronom, samica, naukowcy, samiec ...">
            <a:extLst>
              <a:ext uri="{FF2B5EF4-FFF2-40B4-BE49-F238E27FC236}">
                <a16:creationId xmlns:a16="http://schemas.microsoft.com/office/drawing/2014/main" id="{7E3E41A9-2708-48DA-BF6B-293953907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r="-1" b="15624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2A8F24-28FF-4358-A202-7E6DC76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dirty="0"/>
              <a:t>III. ZAINTERESOWANIA BIOLOGICZNO-CHEMICZNE</a:t>
            </a:r>
            <a:r>
              <a:rPr lang="en-US" sz="2200" dirty="0"/>
              <a:t> – przydatne będą w pracy z przyrod</a:t>
            </a:r>
            <a:r>
              <a:rPr lang="pl-PL" sz="2200" dirty="0"/>
              <a:t>ą </a:t>
            </a:r>
            <a:r>
              <a:rPr lang="en-US" sz="2200" dirty="0"/>
              <a:t> i człowiekiem, w zawodach związanych z opieką i pielęgnacją ludzi, upraw roślin,  hodowli  zwierząt, badaniem zjawisk zachodzących w przyrodzie. 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ABBF3E-309B-4EAD-8B66-F47C18E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7605845" cy="33788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Uczeń o wysokim poziomie  zainteresowań  biologiczno – chemicznych ma do wyboru nauk w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liceum ogólnokształcącym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 klasach o profilu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biologiczno – chemicznym, matematyczno –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geograficznym, biologicznym, chemicznym, 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liceum profilowanym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 profilu chemiczne badanie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środowiska, kształtowanie środowiska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 zawodach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echnik ochrony środowiska 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zasadniczej szkole zawodowej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 zawodzie ogrodnik. 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OGRODNIK - Ułóż Puzzle Online za darmo na Puzzle Factory">
            <a:extLst>
              <a:ext uri="{FF2B5EF4-FFF2-40B4-BE49-F238E27FC236}">
                <a16:creationId xmlns:a16="http://schemas.microsoft.com/office/drawing/2014/main" id="{4B4A4900-84AA-4AE3-AF3D-7158751EC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r="18556" b="1"/>
          <a:stretch/>
        </p:blipFill>
        <p:spPr bwMode="auto">
          <a:xfrm>
            <a:off x="8362875" y="1773511"/>
            <a:ext cx="3931499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8AD3C-9506-4D44-A294-69B67DC0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3" y="319659"/>
            <a:ext cx="10561671" cy="4608957"/>
          </a:xfrm>
        </p:spPr>
        <p:txBody>
          <a:bodyPr>
            <a:normAutofit/>
          </a:bodyPr>
          <a:lstStyle/>
          <a:p>
            <a:r>
              <a:rPr lang="pl-PL" sz="2000" b="1" dirty="0"/>
              <a:t>IV. ZAINTERESOWANIA TECHNICZNE</a:t>
            </a:r>
            <a:r>
              <a:rPr lang="pl-PL" sz="2000" dirty="0"/>
              <a:t> – przydatne do pracy w wiecie techniki i danych, w zawodach, w których praca związana jest przetwarzaniem surowców, obróbka różnorodnych materiałów, produkcji dóbr materialnych, eksploatacja urządzeń.  </a:t>
            </a:r>
            <a:br>
              <a:rPr lang="pl-PL" dirty="0"/>
            </a:br>
            <a:endParaRPr lang="pl-PL" dirty="0"/>
          </a:p>
        </p:txBody>
      </p:sp>
      <p:pic>
        <p:nvPicPr>
          <p:cNvPr id="8194" name="Picture 2" descr="Elektryk | Pobierz Darmowe Wektory, Zdjęcia i pliki PSD">
            <a:extLst>
              <a:ext uri="{FF2B5EF4-FFF2-40B4-BE49-F238E27FC236}">
                <a16:creationId xmlns:a16="http://schemas.microsoft.com/office/drawing/2014/main" id="{1ABF977A-FFB9-43D5-9F76-EC2DDAC5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25" y="3040595"/>
            <a:ext cx="18383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eletricista desenho png (com imagens ...">
            <a:extLst>
              <a:ext uri="{FF2B5EF4-FFF2-40B4-BE49-F238E27FC236}">
                <a16:creationId xmlns:a16="http://schemas.microsoft.com/office/drawing/2014/main" id="{3F8A5F33-D439-4E9C-8779-CE46DC4E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7" y="2822713"/>
            <a:ext cx="2764224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4ADE7-D798-483F-BFA8-9A056F70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00332"/>
            <a:ext cx="10988978" cy="4028284"/>
          </a:xfrm>
        </p:spPr>
        <p:txBody>
          <a:bodyPr>
            <a:normAutofit fontScale="90000"/>
          </a:bodyPr>
          <a:lstStyle/>
          <a:p>
            <a:br>
              <a:rPr lang="pl-PL" sz="1800" dirty="0"/>
            </a:br>
            <a:r>
              <a:rPr lang="pl-PL" sz="2200" dirty="0"/>
              <a:t>Uczeń o wysokim poziomie  </a:t>
            </a:r>
            <a:r>
              <a:rPr lang="pl-PL" sz="2200" b="1" dirty="0"/>
              <a:t>zainteresowań technicznyc</a:t>
            </a:r>
            <a:r>
              <a:rPr lang="pl-PL" sz="2200" dirty="0"/>
              <a:t>h ma do wyboru nauk w: </a:t>
            </a:r>
            <a:br>
              <a:rPr lang="pl-PL" sz="2200" dirty="0"/>
            </a:br>
            <a:br>
              <a:rPr lang="pl-PL" sz="1800" dirty="0"/>
            </a:br>
            <a:r>
              <a:rPr lang="pl-PL" sz="1800" dirty="0"/>
              <a:t>              - </a:t>
            </a:r>
            <a:r>
              <a:rPr lang="pl-PL" sz="1800" b="1" dirty="0"/>
              <a:t>liceum ogólnokształcącym </a:t>
            </a:r>
            <a:r>
              <a:rPr lang="pl-PL" sz="1800" dirty="0"/>
              <a:t>– w klasach o profilu matematycznym, matematyczno – fizycznym, </a:t>
            </a:r>
            <a:br>
              <a:rPr lang="pl-PL" sz="1800" dirty="0"/>
            </a:br>
            <a:r>
              <a:rPr lang="pl-PL" sz="1800" dirty="0"/>
              <a:t>                          architektonicznym   </a:t>
            </a:r>
            <a:br>
              <a:rPr lang="pl-PL" sz="1800" dirty="0"/>
            </a:br>
            <a:r>
              <a:rPr lang="pl-PL" sz="1800" dirty="0"/>
              <a:t>               - </a:t>
            </a:r>
            <a:r>
              <a:rPr lang="pl-PL" sz="1800" b="1" dirty="0"/>
              <a:t>liceum profilowanym </a:t>
            </a:r>
            <a:r>
              <a:rPr lang="pl-PL" sz="1800" dirty="0"/>
              <a:t>– o profilu elektrotechnicznym, mechaniczne techniki wytwarzania, transportowo –                          </a:t>
            </a:r>
            <a:br>
              <a:rPr lang="pl-PL" sz="1800" dirty="0"/>
            </a:br>
            <a:r>
              <a:rPr lang="pl-PL" sz="1800" dirty="0"/>
              <a:t>                         spedycyjnym,  </a:t>
            </a:r>
            <a:br>
              <a:rPr lang="pl-PL" sz="1800" dirty="0"/>
            </a:br>
            <a:r>
              <a:rPr lang="pl-PL" sz="1800" dirty="0"/>
              <a:t>                -  </a:t>
            </a:r>
            <a:r>
              <a:rPr lang="pl-PL" sz="1800" b="1" dirty="0"/>
              <a:t>technikum –</a:t>
            </a:r>
            <a:r>
              <a:rPr lang="pl-PL" sz="1800" dirty="0"/>
              <a:t> w zawodach technik mechanik, technik pojazdów samochodowych, technik mechanik o  </a:t>
            </a:r>
            <a:br>
              <a:rPr lang="pl-PL" sz="1800" dirty="0"/>
            </a:br>
            <a:r>
              <a:rPr lang="pl-PL" sz="1800" dirty="0"/>
              <a:t>                         specjalności obróbka skrawaniem i spawanie, technik budownictwa, technik budowy dróg i mostów </a:t>
            </a:r>
            <a:br>
              <a:rPr lang="pl-PL" sz="1800" dirty="0"/>
            </a:br>
            <a:r>
              <a:rPr lang="pl-PL" sz="1800" dirty="0"/>
              <a:t>                 - </a:t>
            </a:r>
            <a:r>
              <a:rPr lang="pl-PL" sz="1800" b="1" dirty="0"/>
              <a:t>zasadniczej szkole zawodowej </a:t>
            </a:r>
            <a:r>
              <a:rPr lang="pl-PL" sz="1800" dirty="0"/>
              <a:t>– w zawodzie mechanik pojazdów samochodowych, elektryk, operator </a:t>
            </a:r>
            <a:br>
              <a:rPr lang="pl-PL" sz="1800" dirty="0"/>
            </a:br>
            <a:r>
              <a:rPr lang="pl-PL" sz="1800" dirty="0"/>
              <a:t>                           obrabiarek skrawających, monter instalacji i urządzeń sanitarnych, monter kadłubów okrętowych,           </a:t>
            </a:r>
            <a:br>
              <a:rPr lang="pl-PL" sz="1800" dirty="0"/>
            </a:br>
            <a:r>
              <a:rPr lang="pl-PL" sz="1800" dirty="0"/>
              <a:t>                                monter budownictwa wodnego, mechanik monter maszyn i urządzeń, stolarz, tapicer, piekarz, </a:t>
            </a:r>
            <a:br>
              <a:rPr lang="pl-PL" sz="1800" dirty="0"/>
            </a:br>
            <a:r>
              <a:rPr lang="pl-PL" sz="1800" dirty="0"/>
              <a:t>                                 cukiernik, kucharz, betoniarz – zbrojarz, </a:t>
            </a:r>
            <a:br>
              <a:rPr lang="pl-PL" sz="1800" dirty="0"/>
            </a:br>
            <a:r>
              <a:rPr lang="pl-PL" sz="1800" dirty="0"/>
              <a:t>                                      posadzkarz, murarz, cieśla, </a:t>
            </a:r>
            <a:br>
              <a:rPr lang="pl-PL" sz="1800" dirty="0"/>
            </a:br>
            <a:r>
              <a:rPr lang="pl-PL" sz="1800" dirty="0"/>
              <a:t>                                           malarz – tapeciarz. </a:t>
            </a:r>
            <a:br>
              <a:rPr lang="pl-PL" dirty="0"/>
            </a:br>
            <a:endParaRPr lang="pl-PL" dirty="0"/>
          </a:p>
        </p:txBody>
      </p:sp>
      <p:pic>
        <p:nvPicPr>
          <p:cNvPr id="7172" name="Picture 4" descr="Warsztat samochodowy clipart, obraz, grafika, rysunek, wolna ...">
            <a:extLst>
              <a:ext uri="{FF2B5EF4-FFF2-40B4-BE49-F238E27FC236}">
                <a16:creationId xmlns:a16="http://schemas.microsoft.com/office/drawing/2014/main" id="{777775F8-6D40-45B6-BFDC-4546416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3995189"/>
            <a:ext cx="4055165" cy="27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lektryk | Pobierz Darmowe Wektory, Zdjęcia i pliki PSD">
            <a:extLst>
              <a:ext uri="{FF2B5EF4-FFF2-40B4-BE49-F238E27FC236}">
                <a16:creationId xmlns:a16="http://schemas.microsoft.com/office/drawing/2014/main" id="{A05B76E4-CF3F-44C8-9364-DF6DA2C0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8" y="3912292"/>
            <a:ext cx="205886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7216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1032</Words>
  <Application>Microsoft Office PowerPoint</Application>
  <PresentationFormat>Panoramiczny</PresentationFormat>
  <Paragraphs>21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Times New Roman</vt:lpstr>
      <vt:lpstr>Wingdings</vt:lpstr>
      <vt:lpstr>AccentBoxVTI</vt:lpstr>
      <vt:lpstr>Moje zainteresowania a wybór przyszłej szkoły </vt:lpstr>
      <vt:lpstr>                                                                                                                                        I. ZAINTERESOWANIA HUMANISTYCZNE – przydatne są  w zawodach, w których  pracuje się   z człowiekiem jako: -  klientem,  - uczniem,  - pacjentem,  - kontrahentem,  - w obszarze wychowania,  - opieki medycznej,  - handlu i usług,  - działalności artystycznej,  - obsługi turystycznej,  - usług gastronomicznych, -  działalności związanej z udzielaniem porad</vt:lpstr>
      <vt:lpstr>Prezentacja programu PowerPoint</vt:lpstr>
      <vt:lpstr>II. ZAINTERESOWANIA MATEMATYCZNO-FIZYCZNE – przydatne s w pracy z danymi, w zawodach związanych z przedmiotami ścisłymi i niektórymi humanistycznymi, w obszarze informatyki, ekonomii, rachunkowości, nauczania, tłumacze językowych.   </vt:lpstr>
      <vt:lpstr>Uczeń o wysokim poziomie zainteresowań matematyczno – fizycznych ma do  wyboru nauk w:         - liceum ogólnokształcącym – w klasach o profilu matematycznym, matematyczno – fizycznym, matematyczno –                                 informatycznych,             - liceum profilowanym – o profilu ekonomiczno – administracyjnym, zarządzania informacje, elektronicznym,            technikum – w zawodach technik informatyk, technik elektryk, technik mechatronik, technik telekomunikacji,             technik teleinformatyk,              - zasadniczej szkole zawodowej – w zawodach elektromechanik, elektryk. </vt:lpstr>
      <vt:lpstr>III. ZAINTERESOWANIA BIOLOGICZNO-CHEMICZNE – przydatne będą w pracy z przyrodą  i człowiekiem, w zawodach związanych z opieką i pielęgnacją ludzi, upraw roślin,  hodowli  zwierząt, badaniem zjawisk zachodzących w przyrodzie.   </vt:lpstr>
      <vt:lpstr>Uczeń o wysokim poziomie  zainteresowań  biologiczno – chemicznych ma do wyboru nauk w:            - liceum ogólnokształcącym – w klasach o profilu                        biologiczno – chemicznym, matematyczno –                       geograficznym, biologicznym, chemicznym,             - liceum profilowanym – o profilu chemiczne badanie                         środowiska, kształtowanie środowiska           - technikum – w zawodach technik ochrony środowiska             - zasadniczej szkole zawodowej – w zawodzie ogrodnik.  </vt:lpstr>
      <vt:lpstr>IV. ZAINTERESOWANIA TECHNICZNE – przydatne do pracy w wiecie techniki i danych, w zawodach, w których praca związana jest przetwarzaniem surowców, obróbka różnorodnych materiałów, produkcji dóbr materialnych, eksploatacja urządzeń.   </vt:lpstr>
      <vt:lpstr> Uczeń o wysokim poziomie  zainteresowań technicznych ma do wyboru nauk w:                 - liceum ogólnokształcącym – w klasach o profilu matematycznym, matematyczno – fizycznym,                            architektonicznym                   - liceum profilowanym – o profilu elektrotechnicznym, mechaniczne techniki wytwarzania, transportowo –                                                    spedycyjnym,                   -  technikum – w zawodach technik mechanik, technik pojazdów samochodowych, technik mechanik o                            specjalności obróbka skrawaniem i spawanie, technik budownictwa, technik budowy dróg i mostów                   - zasadniczej szkole zawodowej – w zawodzie mechanik pojazdów samochodowych, elektryk, operator                             obrabiarek skrawających, monter instalacji i urządzeń sanitarnych, monter kadłubów okrętowych,                                            monter budownictwa wodnego, mechanik monter maszyn i urządzeń, stolarz, tapicer, piekarz,                                   cukiernik, kucharz, betoniarz – zbrojarz,                                        posadzkarz, murarz, cieśla,                                             malarz – tapeciarz.  </vt:lpstr>
      <vt:lpstr>V. ZAINTERESOWANIA OPIEKUCZO-WYCHOWAWCZE – przydatne do pracy z ludźmi w obszarze opieki, pielęgnacji, rehabilitacji.  Uczeń  o wysokim poziomie takich zainteresowań  ma do wyboru nauk w :              - liceum ogólnokształcącym – w klasach o profilu humanistycznym,                              ogólnym   liceum profilowanym – o profilu socjalnym.    </vt:lpstr>
      <vt:lpstr>VI. ZAINTERESOWANIA USŁUGOWE – przydatne do pracy z ludźmi  w zawodach, w których świadczy się różne usługi  ludziom,  głównie w zakresie wyżywienia, opieki   osobistej, a także w zakresie naprawy  i konserwacji różnych urządzeń.   </vt:lpstr>
      <vt:lpstr>Uczeń  o wysokim poziomie  zainteresowań usługowych ma do wyboru naukę w:             -  liceum profilowanym – o profilu kreowanie ubiorów, usługowo - gospodarczym              - technikum – w zawodach technik usług fryzjerskich, technik usług kosmetycznych, technik technologii odzieży, technik handlowiec, kucharz, technik organizacji  usług gastronomicznych, technik hotelarstwa, kelner                 - zasadniczej szkole zawodowej – w zawodzie kucharz, krawiec, sprzedawca, fryzjer,   mechanik pojazdów samochodowych. </vt:lpstr>
      <vt:lpstr>VII. ZAINTERESOWANIA ARTYSTYCZNE – przydatne do pracy twórczej,  w zawodach związanych ze sztuk (literatura, teatr, muzyk, malarstwo), reklam, projektowaniem, odnawianiem, organizowaniem imprez artystycznych, różnymi usługami o charakterze artystycznym.   </vt:lpstr>
      <vt:lpstr>Uczeń o wysokim poziomie zainteresowań artystycznych  ma do wyboru nauk w :      - liceum ogólnokształcącym – w klasach o profilu humanistycznym, teatralnym, architektonicznym, ogólnym,         - liceum profilowanym – o profilu usługowo – gospodarczym, kreowania ubiorów,        -  technikum – w zawodach technik usług fryzjerskich, technik usług kosmetycznych, technik technologii odzieży,       -  zasadniczej szkole zawodowej – w zawodach krawiec, fryzjer.    </vt:lpstr>
      <vt:lpstr>VIII. ZAINTERESOWANIA SPORTOWE – przydatne do pracy z człowiekiem w zawodach związanych z edukacji sportów, obsługą turystyczną, dziennikarstwem, rehabilitacja.   </vt:lpstr>
      <vt:lpstr>Uczeń o wysokim poziomie  zainteresowań sportowych  ma  do wyboru nauk w :                - liceum ogólnokształcącym – w klasach o profilu sportowym, humanistycznym,                             dziennikarskim, ogólnym                   - liceum profilowanym – o profilu usługowo – gospodarczym, socjalnym                   - technikum – w zawodach technik organizacji usług turystycznych , technik                             hotelarstwa.   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zainteresowania a wybór przyszłej szkoły </dc:title>
  <dc:creator>zygadlozsp@wp.pl</dc:creator>
  <cp:lastModifiedBy>zygadlozsp@wp.pl</cp:lastModifiedBy>
  <cp:revision>6</cp:revision>
  <dcterms:created xsi:type="dcterms:W3CDTF">2020-05-20T17:34:09Z</dcterms:created>
  <dcterms:modified xsi:type="dcterms:W3CDTF">2020-05-26T06:03:14Z</dcterms:modified>
</cp:coreProperties>
</file>