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2AD98-4E26-4899-B303-FDF51F6F0EEB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B38B2-C3C6-4433-8097-FC26F4BE499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B38B2-C3C6-4433-8097-FC26F4BE4993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306E1D-5215-42ED-9943-691518002A32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EE6176-AB77-44BE-AE5B-B68CA159B412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42889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OPIEKA MEDYCZNA WE FRANCJI</a:t>
            </a:r>
            <a:endParaRPr lang="pl-PL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178" name="AutoShape 2" descr="Jakich zmian można się spodziewać we francuskim systemie opieki zdrowotnej?  - iFrancja 🇫🇷 Najnowsze informacje prosto z Francji - Francja - Najnowsze  informacje prosto z Franc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0180" name="AutoShape 4" descr="Jakich zmian można się spodziewać we francuskim systemie opieki zdrowotnej?  - iFrancja 🇫🇷 Najnowsze informacje prosto z Francji - Francja - Najnowsze  informacje prosto z Franc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786190"/>
            <a:ext cx="4857784" cy="23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Instytucja łącznikowa we Francji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000" dirty="0" smtClean="0"/>
              <a:t>  </a:t>
            </a:r>
            <a:r>
              <a:rPr lang="fr-FR" sz="3000" dirty="0" smtClean="0"/>
              <a:t>Centre </a:t>
            </a:r>
            <a:r>
              <a:rPr lang="fr-FR" sz="3000" dirty="0" smtClean="0"/>
              <a:t>des Liaisons Européennes et Internationales de Sécurité Sociale (C.L.E.I.S.S.)</a:t>
            </a:r>
            <a:br>
              <a:rPr lang="fr-FR" sz="3000" dirty="0" smtClean="0"/>
            </a:br>
            <a:r>
              <a:rPr lang="fr-FR" sz="3000" dirty="0" smtClean="0"/>
              <a:t>11, rue de la tour des Dames</a:t>
            </a:r>
            <a:br>
              <a:rPr lang="fr-FR" sz="3000" dirty="0" smtClean="0"/>
            </a:br>
            <a:r>
              <a:rPr lang="fr-FR" sz="3000" dirty="0" smtClean="0"/>
              <a:t>75436 Paris cedex 09, France</a:t>
            </a:r>
            <a:br>
              <a:rPr lang="fr-FR" sz="3000" dirty="0" smtClean="0"/>
            </a:br>
            <a:r>
              <a:rPr lang="fr-FR" sz="3000" dirty="0" smtClean="0"/>
              <a:t>Tel.: 0033 14 526 33 41</a:t>
            </a:r>
            <a:br>
              <a:rPr lang="fr-FR" sz="3000" dirty="0" smtClean="0"/>
            </a:br>
            <a:r>
              <a:rPr lang="fr-FR" sz="3000" dirty="0" smtClean="0"/>
              <a:t>Fax: 0033 14 526 80 49</a:t>
            </a: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4400" dirty="0" smtClean="0">
                <a:solidFill>
                  <a:srgbClr val="002060"/>
                </a:solidFill>
              </a:rPr>
              <a:t>Dziękuję za uwagę!</a:t>
            </a:r>
          </a:p>
          <a:p>
            <a:pPr>
              <a:buNone/>
            </a:pPr>
            <a:endParaRPr lang="pl-PL" sz="4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4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dirty="0" smtClean="0"/>
              <a:t>Mikołajczyk Natalia </a:t>
            </a:r>
            <a:r>
              <a:rPr lang="pl-PL" dirty="0" err="1" smtClean="0"/>
              <a:t>klasaVIII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Informacje dotyczące opieki medycznej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000" dirty="0" smtClean="0"/>
              <a:t>   Francja słynie z wysokiego poziomu zabezpieczenia socialnego, w tym profesjonalnej opieki medycznej. Planując wyjazd do Francji warto zapoznać się z lokalnym systemem opieki.</a:t>
            </a:r>
          </a:p>
          <a:p>
            <a:pPr>
              <a:buNone/>
            </a:pPr>
            <a:endParaRPr lang="pl-PL" sz="3000" dirty="0" smtClean="0"/>
          </a:p>
          <a:p>
            <a:pPr>
              <a:buNone/>
            </a:pPr>
            <a:endParaRPr lang="pl-PL" sz="3000" dirty="0" smtClean="0"/>
          </a:p>
          <a:p>
            <a:pPr>
              <a:buNone/>
            </a:pPr>
            <a:endParaRPr lang="pl-PL" sz="3000" dirty="0" smtClean="0"/>
          </a:p>
          <a:p>
            <a:pPr>
              <a:buNone/>
            </a:pPr>
            <a:endParaRPr lang="pl-PL" sz="3000" dirty="0" smtClean="0"/>
          </a:p>
          <a:p>
            <a:pPr>
              <a:buNone/>
            </a:pPr>
            <a:endParaRPr lang="pl-PL" sz="3000" dirty="0"/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256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Informacje dotyczące opieki medycznej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</a:t>
            </a:r>
            <a:r>
              <a:rPr lang="pl-PL" sz="3000" dirty="0" smtClean="0"/>
              <a:t>Opieka </a:t>
            </a:r>
            <a:r>
              <a:rPr lang="pl-PL" sz="3000" dirty="0" smtClean="0"/>
              <a:t>medyczna we Francji jest bardzo droga, dlatego zachęca się turystów do nabycia w kraju polisy ubezpieczeniowej od nieszczęśliwego wypadku lub nagłego zachorowania. Doba we francuskim szpitalu kosztuje średnio od 600 do 1500 euro, a koszt wizyty u lekarza specjalisty waha się od 30 do 70 euro.</a:t>
            </a: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Francuski system ubezpieczeń chorobowych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000" dirty="0" smtClean="0"/>
              <a:t>   Francuski system ubezpieczeń chorobowych</a:t>
            </a:r>
            <a:r>
              <a:rPr lang="pl-PL" sz="2800" dirty="0" smtClean="0"/>
              <a:t> jest jednym z najbardziej złożonych systemów europejskich. Obok systemu powszechnego, który obejmuje 81% populacji, istnieje 17 systemów tzw. szczególnych i specjalnych dla różnych grup i kategorii zawodowych. </a:t>
            </a:r>
            <a:r>
              <a:rPr lang="pl-PL" sz="3000" dirty="0" smtClean="0"/>
              <a:t>   </a:t>
            </a: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Francuski system ubezpieczeń chorobowych – system szczególny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</a:t>
            </a:r>
            <a:r>
              <a:rPr lang="pl-PL" sz="2800" dirty="0" smtClean="0">
                <a:solidFill>
                  <a:srgbClr val="002060"/>
                </a:solidFill>
              </a:rPr>
              <a:t>Systemy </a:t>
            </a:r>
            <a:r>
              <a:rPr lang="pl-PL" sz="2800" dirty="0" smtClean="0">
                <a:solidFill>
                  <a:srgbClr val="002060"/>
                </a:solidFill>
              </a:rPr>
              <a:t>szczególne</a:t>
            </a:r>
            <a:r>
              <a:rPr lang="pl-PL" sz="2800" dirty="0" smtClean="0"/>
              <a:t> obejmują m.in.: funkcjonariuszy państwowych, studentów, pracowników elektryfikacji i gazownictwa, rolników, rzemieślników, pracujących na własny rachunek. </a:t>
            </a:r>
            <a:endParaRPr lang="pl-PL" sz="3000" dirty="0"/>
          </a:p>
        </p:txBody>
      </p:sp>
      <p:pic>
        <p:nvPicPr>
          <p:cNvPr id="54274" name="Picture 2" descr="Pogotowie ratunkow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105275"/>
            <a:ext cx="487680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Francuski system ubezpieczeń chorobowych – system specjalny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002060"/>
                </a:solidFill>
              </a:rPr>
              <a:t>  </a:t>
            </a:r>
            <a:r>
              <a:rPr lang="pl-PL" sz="3000" dirty="0" smtClean="0">
                <a:solidFill>
                  <a:srgbClr val="002060"/>
                </a:solidFill>
              </a:rPr>
              <a:t>Systemy </a:t>
            </a:r>
            <a:r>
              <a:rPr lang="pl-PL" sz="3000" dirty="0" smtClean="0">
                <a:solidFill>
                  <a:srgbClr val="002060"/>
                </a:solidFill>
              </a:rPr>
              <a:t>specjalne</a:t>
            </a:r>
            <a:r>
              <a:rPr lang="pl-PL" sz="3000" dirty="0" smtClean="0"/>
              <a:t> zaś dotyczą: żołnierzy zawodowych, górników, pracowników Banku Francji, pracowników Francuskich Kolei Żelaznych, pracowników Autonomicznej Sieci Transportu Paryskiego itd. </a:t>
            </a:r>
            <a:endParaRPr lang="pl-PL" sz="3000" dirty="0" smtClean="0"/>
          </a:p>
          <a:p>
            <a:pPr>
              <a:buNone/>
            </a:pPr>
            <a:r>
              <a:rPr lang="pl-PL" sz="3000" dirty="0" smtClean="0"/>
              <a:t>  </a:t>
            </a:r>
          </a:p>
          <a:p>
            <a:pPr>
              <a:buNone/>
            </a:pPr>
            <a:r>
              <a:rPr lang="pl-PL" sz="3000" dirty="0" smtClean="0"/>
              <a:t> </a:t>
            </a:r>
            <a:r>
              <a:rPr lang="pl-PL" sz="3000" dirty="0" smtClean="0"/>
              <a:t>          </a:t>
            </a:r>
          </a:p>
          <a:p>
            <a:pPr>
              <a:buNone/>
            </a:pPr>
            <a:endParaRPr lang="pl-PL" sz="3000" dirty="0" smtClean="0"/>
          </a:p>
          <a:p>
            <a:pPr>
              <a:buNone/>
            </a:pPr>
            <a:r>
              <a:rPr lang="pl-PL" sz="3000" dirty="0" smtClean="0"/>
              <a:t>                                     </a:t>
            </a:r>
          </a:p>
        </p:txBody>
      </p:sp>
      <p:sp>
        <p:nvSpPr>
          <p:cNvPr id="57346" name="AutoShape 2" descr="Bank Francj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071942"/>
            <a:ext cx="1905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Opieka długoterminowa we Francji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</a:t>
            </a:r>
            <a:r>
              <a:rPr lang="pl-PL" sz="3000" dirty="0" smtClean="0"/>
              <a:t>We </a:t>
            </a:r>
            <a:r>
              <a:rPr lang="pl-PL" sz="3000" dirty="0" smtClean="0"/>
              <a:t>Francji istnieją placówki opieki długoterminowej oraz domy dla osób starszych. Zakłady pierwszego typu sprawują opiekę nad osobami wymagającymi stałego nadzoru medycznego, niezdolnymi do </a:t>
            </a:r>
            <a:r>
              <a:rPr lang="pl-PL" sz="3000" dirty="0" smtClean="0"/>
              <a:t>samodzielnego </a:t>
            </a:r>
            <a:r>
              <a:rPr lang="pl-PL" sz="3000" dirty="0" smtClean="0"/>
              <a:t>życia. </a:t>
            </a:r>
            <a:endParaRPr lang="pl-PL" sz="3000" dirty="0" smtClean="0"/>
          </a:p>
          <a:p>
            <a:pPr>
              <a:buNone/>
            </a:pPr>
            <a:endParaRPr lang="pl-PL" sz="3000" dirty="0"/>
          </a:p>
        </p:txBody>
      </p:sp>
      <p:pic>
        <p:nvPicPr>
          <p:cNvPr id="58370" name="Picture 2" descr="Francja - przewodnik dla turystów, jedzenie, zabyt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00570"/>
            <a:ext cx="2928958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000" dirty="0" smtClean="0"/>
              <a:t>   Większość </a:t>
            </a:r>
            <a:r>
              <a:rPr lang="pl-PL" sz="3000" dirty="0" smtClean="0"/>
              <a:t>pacjentów tych placówek to osoby powyżej 75. roku życia, którym domy dla osób starszych nie są w stanie zapewnić odpowiedniej opieki. W 1996 r. placówki opieki długoterminowej dysponowały ok. 80 tys. łóżek</a:t>
            </a:r>
            <a:r>
              <a:rPr lang="pl-PL" sz="3000" dirty="0" smtClean="0"/>
              <a:t>.</a:t>
            </a:r>
            <a:r>
              <a:rPr lang="pl-PL" sz="3000" dirty="0" smtClean="0"/>
              <a:t> Większość placówek należy do sektora publicznego. Część kosztów opieki długoterminowej pokrywa ubezpieczenie zdrowotne, a pozostałe koszty ponosi pacjent. Ich wysokość ustala dla każdego zakładu Rada Generalna departamentu, na którego obszarze znajduje się placówka.</a:t>
            </a: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</a:t>
            </a:r>
            <a:r>
              <a:rPr lang="pl-PL" sz="3000" dirty="0" smtClean="0"/>
              <a:t>Długoterminową </a:t>
            </a:r>
            <a:r>
              <a:rPr lang="pl-PL" sz="3000" dirty="0" smtClean="0"/>
              <a:t>opiekę domową dla osób powyżej 60. r. ż. zapewniają gminy. Lekarz instytucji ubezpieczeniowej może zadecydować o przyznaniu takiej opieki także osobie młodszej, o ile jej stan zdrowia tego wymaga. </a:t>
            </a:r>
            <a:endParaRPr lang="pl-PL" sz="3000" dirty="0" smtClean="0"/>
          </a:p>
          <a:p>
            <a:pPr>
              <a:buNone/>
            </a:pPr>
            <a:r>
              <a:rPr lang="pl-PL" sz="2800" dirty="0" smtClean="0"/>
              <a:t>   </a:t>
            </a:r>
            <a:r>
              <a:rPr lang="pl-PL" sz="3000" dirty="0" smtClean="0"/>
              <a:t>Koszty </a:t>
            </a:r>
            <a:r>
              <a:rPr lang="pl-PL" sz="3000" dirty="0" smtClean="0"/>
              <a:t>opieki pokrywa ubezpieczenie społeczne, poza kosztami kinezyterapii, leków i honorariami lekarzy, które są najpierw opłacane przez pacjenta, a następnie refundowane na zasadach ogólnych.</a:t>
            </a: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1139</TotalTime>
  <Words>295</Words>
  <Application>Microsoft Office PowerPoint</Application>
  <PresentationFormat>Pokaz na ekranie (4:3)</PresentationFormat>
  <Paragraphs>33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Przesilenie</vt:lpstr>
      <vt:lpstr>Slajd 1</vt:lpstr>
      <vt:lpstr>Informacje dotyczące opieki medycznej</vt:lpstr>
      <vt:lpstr>Informacje dotyczące opieki medycznej</vt:lpstr>
      <vt:lpstr>Francuski system ubezpieczeń chorobowych</vt:lpstr>
      <vt:lpstr>Francuski system ubezpieczeń chorobowych – system szczególny </vt:lpstr>
      <vt:lpstr>Francuski system ubezpieczeń chorobowych – system specjalny </vt:lpstr>
      <vt:lpstr>Opieka długoterminowa we Francji  </vt:lpstr>
      <vt:lpstr>Slajd 8</vt:lpstr>
      <vt:lpstr>Slajd 9</vt:lpstr>
      <vt:lpstr>Instytucja łącznikowa we Francji 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13</cp:revision>
  <dcterms:created xsi:type="dcterms:W3CDTF">2021-04-25T11:55:55Z</dcterms:created>
  <dcterms:modified xsi:type="dcterms:W3CDTF">2021-04-26T06:55:43Z</dcterms:modified>
</cp:coreProperties>
</file>