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56" r:id="rId2"/>
    <p:sldId id="257" r:id="rId3"/>
    <p:sldId id="258"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199696815"/>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2345051-2045-45DA-935E-2E3CA1A69ADC}" type="datetimeFigureOut">
              <a:rPr lang="en-US" smtClean="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617838529"/>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2345051-2045-45DA-935E-2E3CA1A69ADC}" type="datetimeFigureOut">
              <a:rPr lang="en-US" smtClean="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51405572"/>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2345051-2045-45DA-935E-2E3CA1A69ADC}" type="datetimeFigureOut">
              <a:rPr lang="en-US" smtClean="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620398669"/>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2345051-2045-45DA-935E-2E3CA1A69ADC}" type="datetimeFigureOut">
              <a:rPr lang="en-US" smtClean="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8906936"/>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2345051-2045-45DA-935E-2E3CA1A69ADC}" type="datetimeFigureOut">
              <a:rPr lang="en-US" smtClean="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092535236"/>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173183391"/>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880985670"/>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089676537"/>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2345051-2045-45DA-935E-2E3CA1A69ADC}" type="datetimeFigureOut">
              <a:rPr lang="en-US" smtClean="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956815056"/>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812315910"/>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5/6/2021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077917513"/>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5/6/2021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243123448"/>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5/6/2021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533736139"/>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2345051-2045-45DA-935E-2E3CA1A69ADC}" type="datetimeFigureOut">
              <a:rPr lang="en-US" smtClean="0"/>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864531886"/>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dirty="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5/6/2021</a:t>
            </a:fld>
            <a:endParaRPr lang="en-US" dirty="0"/>
          </a:p>
        </p:txBody>
      </p:sp>
    </p:spTree>
    <p:extLst>
      <p:ext uri="{BB962C8B-B14F-4D97-AF65-F5344CB8AC3E}">
        <p14:creationId xmlns:p14="http://schemas.microsoft.com/office/powerpoint/2010/main" val="3465545226"/>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345051-2045-45DA-935E-2E3CA1A69ADC}" type="datetimeFigureOut">
              <a:rPr lang="en-US" smtClean="0"/>
              <a:t>5/6/2021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51596837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tetoskop">
            <a:extLst>
              <a:ext uri="{FF2B5EF4-FFF2-40B4-BE49-F238E27FC236}">
                <a16:creationId xmlns:a16="http://schemas.microsoft.com/office/drawing/2014/main" id="{76363E68-9C6C-42E7-AB1F-1DC72E7A0C39}"/>
              </a:ext>
            </a:extLst>
          </p:cNvPr>
          <p:cNvPicPr>
            <a:picLocks noChangeAspect="1"/>
          </p:cNvPicPr>
          <p:nvPr/>
        </p:nvPicPr>
        <p:blipFill rotWithShape="1">
          <a:blip r:embed="rId2">
            <a:alphaModFix amt="55000"/>
          </a:blip>
          <a:srcRect t="24090"/>
          <a:stretch/>
        </p:blipFill>
        <p:spPr>
          <a:xfrm>
            <a:off x="-19061" y="137407"/>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2" name="Tytuł 1">
            <a:extLst>
              <a:ext uri="{FF2B5EF4-FFF2-40B4-BE49-F238E27FC236}">
                <a16:creationId xmlns:a16="http://schemas.microsoft.com/office/drawing/2014/main" id="{94EE1153-EB4E-4CB9-AF66-FF3930D5441B}"/>
              </a:ext>
            </a:extLst>
          </p:cNvPr>
          <p:cNvSpPr>
            <a:spLocks noGrp="1"/>
          </p:cNvSpPr>
          <p:nvPr>
            <p:ph type="ctrTitle"/>
          </p:nvPr>
        </p:nvSpPr>
        <p:spPr>
          <a:xfrm>
            <a:off x="1523989" y="476260"/>
            <a:ext cx="9144000" cy="2387600"/>
          </a:xfrm>
        </p:spPr>
        <p:txBody>
          <a:bodyPr>
            <a:normAutofit/>
          </a:bodyPr>
          <a:lstStyle/>
          <a:p>
            <a:pPr algn="ctr"/>
            <a:r>
              <a:rPr lang="pl-PL" sz="7400" dirty="0">
                <a:solidFill>
                  <a:schemeClr val="accent2">
                    <a:lumMod val="75000"/>
                  </a:schemeClr>
                </a:solidFill>
              </a:rPr>
              <a:t>OPIEKA MEDYCZNA</a:t>
            </a:r>
            <a:br>
              <a:rPr lang="pl-PL" sz="7400" dirty="0">
                <a:solidFill>
                  <a:schemeClr val="accent2">
                    <a:lumMod val="75000"/>
                  </a:schemeClr>
                </a:solidFill>
              </a:rPr>
            </a:br>
            <a:r>
              <a:rPr lang="pl-PL" sz="7400" dirty="0">
                <a:solidFill>
                  <a:schemeClr val="accent2">
                    <a:lumMod val="75000"/>
                  </a:schemeClr>
                </a:solidFill>
              </a:rPr>
              <a:t> W NIEMCZECH </a:t>
            </a:r>
          </a:p>
        </p:txBody>
      </p:sp>
    </p:spTree>
    <p:extLst>
      <p:ext uri="{BB962C8B-B14F-4D97-AF65-F5344CB8AC3E}">
        <p14:creationId xmlns:p14="http://schemas.microsoft.com/office/powerpoint/2010/main" val="1510782724"/>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750"/>
                                        <p:tgtEl>
                                          <p:spTgt spid="2"/>
                                        </p:tgtEl>
                                      </p:cBhvr>
                                    </p:animEffect>
                                  </p:childTnLst>
                                </p:cTn>
                              </p:par>
                            </p:childTnLst>
                          </p:cTn>
                        </p:par>
                        <p:par>
                          <p:cTn id="8" fill="hold">
                            <p:stCondLst>
                              <p:cond delay="175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3" name="Rectangle 7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Shape 8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2B9A196E-F735-48B0-8FCC-700A207C6D8B}"/>
              </a:ext>
            </a:extLst>
          </p:cNvPr>
          <p:cNvSpPr>
            <a:spLocks noGrp="1"/>
          </p:cNvSpPr>
          <p:nvPr>
            <p:ph type="title"/>
          </p:nvPr>
        </p:nvSpPr>
        <p:spPr>
          <a:xfrm>
            <a:off x="7181723" y="609600"/>
            <a:ext cx="4512989" cy="2227730"/>
          </a:xfrm>
        </p:spPr>
        <p:txBody>
          <a:bodyPr anchor="ctr">
            <a:normAutofit/>
          </a:bodyPr>
          <a:lstStyle/>
          <a:p>
            <a:pPr algn="ctr"/>
            <a:r>
              <a:rPr lang="pl-PL" sz="4800" b="1" dirty="0">
                <a:solidFill>
                  <a:srgbClr val="0070C0"/>
                </a:solidFill>
                <a:latin typeface="Monotype Corsiva" panose="03010101010201010101" pitchFamily="66" charset="0"/>
              </a:rPr>
              <a:t>WSTĘP </a:t>
            </a:r>
          </a:p>
        </p:txBody>
      </p:sp>
      <p:pic>
        <p:nvPicPr>
          <p:cNvPr id="2050" name="Picture 2" descr="NIEMCY - Systemy opieki zdrowotnej na świecie | nazdrowie.pl">
            <a:extLst>
              <a:ext uri="{FF2B5EF4-FFF2-40B4-BE49-F238E27FC236}">
                <a16:creationId xmlns:a16="http://schemas.microsoft.com/office/drawing/2014/main" id="{BC3A5885-E237-46BE-BFBC-A37DD2634D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69238" y="2391626"/>
            <a:ext cx="3856774" cy="3856774"/>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4B5DD811-8FDC-4125-8EC2-02C6BA63E738}"/>
              </a:ext>
            </a:extLst>
          </p:cNvPr>
          <p:cNvSpPr>
            <a:spLocks noGrp="1"/>
          </p:cNvSpPr>
          <p:nvPr>
            <p:ph idx="1"/>
          </p:nvPr>
        </p:nvSpPr>
        <p:spPr>
          <a:xfrm>
            <a:off x="497288" y="1765797"/>
            <a:ext cx="5364200" cy="3317938"/>
          </a:xfrm>
        </p:spPr>
        <p:txBody>
          <a:bodyPr anchor="t">
            <a:normAutofit/>
          </a:bodyPr>
          <a:lstStyle/>
          <a:p>
            <a:pPr marL="0" indent="0" algn="just">
              <a:buNone/>
            </a:pPr>
            <a:r>
              <a:rPr lang="pl-PL" sz="2200" dirty="0">
                <a:solidFill>
                  <a:schemeClr val="tx1"/>
                </a:solidFill>
                <a:latin typeface="Monotype Corsiva" panose="03010101010201010101" pitchFamily="66" charset="0"/>
              </a:rPr>
              <a:t>DZISIAJ DOWIECIE SIĘ JAK WYGLĄDA OPIEKA MEDYCZNA W NIEMCZECH. PREZENTACJA ,KTÓRĄ ZARAZ ZOBACZYCIE ZOSTAŁA WYKONANA PRZEZ UCZNIÓW Z KLASY SIÓDMEJ: SZYMONA WÓJCIKA, MARIĘ ZYCH I JULIĘ SYGUŁĘ</a:t>
            </a:r>
          </a:p>
        </p:txBody>
      </p:sp>
    </p:spTree>
    <p:extLst>
      <p:ext uri="{BB962C8B-B14F-4D97-AF65-F5344CB8AC3E}">
        <p14:creationId xmlns:p14="http://schemas.microsoft.com/office/powerpoint/2010/main" val="1834550093"/>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1999"/>
                                          </p:stCondLst>
                                        </p:cTn>
                                        <p:tgtEl>
                                          <p:spTgt spid="2"/>
                                        </p:tgtEl>
                                        <p:attrNameLst>
                                          <p:attrName>style.visibility</p:attrName>
                                        </p:attrNameLst>
                                      </p:cBhvr>
                                      <p:to>
                                        <p:strVal val="visible"/>
                                      </p:to>
                                    </p:set>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1000" fill="hold"/>
                                        <p:tgtEl>
                                          <p:spTgt spid="2050"/>
                                        </p:tgtEl>
                                        <p:attrNameLst>
                                          <p:attrName>ppt_x</p:attrName>
                                        </p:attrNameLst>
                                      </p:cBhvr>
                                      <p:tavLst>
                                        <p:tav tm="0">
                                          <p:val>
                                            <p:strVal val="#ppt_x"/>
                                          </p:val>
                                        </p:tav>
                                        <p:tav tm="100000">
                                          <p:val>
                                            <p:strVal val="#ppt_x"/>
                                          </p:val>
                                        </p:tav>
                                      </p:tavLst>
                                    </p:anim>
                                    <p:anim calcmode="lin" valueType="num">
                                      <p:cBhvr additive="base">
                                        <p:cTn id="17" dur="1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D29689-87D3-4BC0-A70A-4BE9343B4776}"/>
              </a:ext>
            </a:extLst>
          </p:cNvPr>
          <p:cNvSpPr>
            <a:spLocks noGrp="1"/>
          </p:cNvSpPr>
          <p:nvPr>
            <p:ph type="title"/>
          </p:nvPr>
        </p:nvSpPr>
        <p:spPr>
          <a:xfrm>
            <a:off x="677334" y="609600"/>
            <a:ext cx="8596668" cy="1320800"/>
          </a:xfrm>
        </p:spPr>
        <p:txBody>
          <a:bodyPr anchor="t">
            <a:normAutofit/>
          </a:bodyPr>
          <a:lstStyle/>
          <a:p>
            <a:pPr algn="ctr"/>
            <a:r>
              <a:rPr lang="pl-PL" dirty="0">
                <a:solidFill>
                  <a:srgbClr val="0070C0"/>
                </a:solidFill>
                <a:latin typeface="Algerian" panose="04020705040A02060702" pitchFamily="82" charset="0"/>
              </a:rPr>
              <a:t>CO TO JEST OPIEKA MEDYCZNA ? </a:t>
            </a:r>
          </a:p>
        </p:txBody>
      </p:sp>
      <p:sp>
        <p:nvSpPr>
          <p:cNvPr id="3" name="Symbol zastępczy zawartości 2">
            <a:extLst>
              <a:ext uri="{FF2B5EF4-FFF2-40B4-BE49-F238E27FC236}">
                <a16:creationId xmlns:a16="http://schemas.microsoft.com/office/drawing/2014/main" id="{9F4CF3B2-0001-4BAF-AFC6-1CE11408A697}"/>
              </a:ext>
            </a:extLst>
          </p:cNvPr>
          <p:cNvSpPr>
            <a:spLocks noGrp="1"/>
          </p:cNvSpPr>
          <p:nvPr>
            <p:ph idx="1"/>
          </p:nvPr>
        </p:nvSpPr>
        <p:spPr>
          <a:xfrm>
            <a:off x="677334" y="2160589"/>
            <a:ext cx="5256106" cy="3880773"/>
          </a:xfrm>
        </p:spPr>
        <p:txBody>
          <a:bodyPr>
            <a:normAutofit/>
          </a:bodyPr>
          <a:lstStyle/>
          <a:p>
            <a:pPr marL="0" indent="0">
              <a:buNone/>
            </a:pPr>
            <a:r>
              <a:rPr lang="pl-PL" sz="2400" dirty="0">
                <a:latin typeface="Monotype Corsiva" panose="03010101010201010101" pitchFamily="66" charset="0"/>
              </a:rPr>
              <a:t>OPIEKA MEDYCZNA – OGÓŁ ŚRODKÓW MAJĄCYCH NA CELU ZAPOBIEGANIA I LECZENIA CHORÓB. REALIZOWANA JEST ZA POMOCĄ SYSTEMU OPIEKI ZDROWOTNEJ.</a:t>
            </a:r>
          </a:p>
        </p:txBody>
      </p:sp>
      <p:pic>
        <p:nvPicPr>
          <p:cNvPr id="1026" name="Picture 2" descr="System opieki zdrowotnej w Niemczech">
            <a:extLst>
              <a:ext uri="{FF2B5EF4-FFF2-40B4-BE49-F238E27FC236}">
                <a16:creationId xmlns:a16="http://schemas.microsoft.com/office/drawing/2014/main" id="{D2E9C5E9-2F80-4475-992F-205EF6BB09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24"/>
          <a:stretch/>
        </p:blipFill>
        <p:spPr bwMode="auto">
          <a:xfrm>
            <a:off x="6371291" y="1803731"/>
            <a:ext cx="4415050"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542812"/>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14" presetClass="entr" presetSubtype="1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randombar(horizontal)">
                                      <p:cBhvr>
                                        <p:cTn id="16" dur="3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7FE529-9A99-4571-B457-ADEAC24FD6CC}"/>
              </a:ext>
            </a:extLst>
          </p:cNvPr>
          <p:cNvSpPr>
            <a:spLocks noGrp="1"/>
          </p:cNvSpPr>
          <p:nvPr>
            <p:ph type="title"/>
          </p:nvPr>
        </p:nvSpPr>
        <p:spPr>
          <a:xfrm>
            <a:off x="576072" y="238539"/>
            <a:ext cx="11018520" cy="1434415"/>
          </a:xfrm>
        </p:spPr>
        <p:txBody>
          <a:bodyPr anchor="b">
            <a:normAutofit/>
          </a:bodyPr>
          <a:lstStyle/>
          <a:p>
            <a:r>
              <a:rPr lang="pl-PL" sz="6700" b="1" dirty="0">
                <a:solidFill>
                  <a:schemeClr val="accent2">
                    <a:lumMod val="75000"/>
                  </a:schemeClr>
                </a:solidFill>
                <a:latin typeface="Monotype Corsiva" panose="03010101010201010101" pitchFamily="66" charset="0"/>
              </a:rPr>
              <a:t>Niemiecki system opieki zdrowotnej</a:t>
            </a:r>
            <a:endParaRPr lang="pl-PL" sz="6700" b="1" dirty="0">
              <a:solidFill>
                <a:schemeClr val="accent2">
                  <a:lumMod val="75000"/>
                </a:schemeClr>
              </a:solidFill>
            </a:endParaRPr>
          </a:p>
        </p:txBody>
      </p:sp>
      <p:sp>
        <p:nvSpPr>
          <p:cNvPr id="3" name="Symbol zastępczy zawartości 2">
            <a:extLst>
              <a:ext uri="{FF2B5EF4-FFF2-40B4-BE49-F238E27FC236}">
                <a16:creationId xmlns:a16="http://schemas.microsoft.com/office/drawing/2014/main" id="{2D0EDE0E-6229-432A-B9BE-8E8108813A21}"/>
              </a:ext>
            </a:extLst>
          </p:cNvPr>
          <p:cNvSpPr>
            <a:spLocks noGrp="1"/>
          </p:cNvSpPr>
          <p:nvPr>
            <p:ph idx="1"/>
          </p:nvPr>
        </p:nvSpPr>
        <p:spPr>
          <a:xfrm>
            <a:off x="572493" y="2071316"/>
            <a:ext cx="6713552" cy="4119172"/>
          </a:xfrm>
        </p:spPr>
        <p:txBody>
          <a:bodyPr anchor="t">
            <a:normAutofit/>
          </a:bodyPr>
          <a:lstStyle/>
          <a:p>
            <a:pPr marL="0" indent="0">
              <a:lnSpc>
                <a:spcPct val="100000"/>
              </a:lnSpc>
              <a:buNone/>
            </a:pPr>
            <a:r>
              <a:rPr lang="pl-PL" sz="1800" dirty="0">
                <a:latin typeface="Monotype Corsiva" panose="03010101010201010101" pitchFamily="66" charset="0"/>
              </a:rPr>
              <a:t>Niemiecki system opieki zdrowotnej to klasyczny system ubezpieczeniowy, oparty na tzw. modelu Bismarcka. Został on wprowadzony w 1883 roku. System ten oparty jest na obowiązkowych ubezpieczeniach zdrowotnych, w  którym przyjęto zasadę odpowiedzialności państwa za ochronę zdrowia i bezpieczeństwo socjalne obywateli, jak również zdrowie publiczne. Podstawowe znaczenie mają także zasady solidarności i pomocniczości, czyli ponoszenie przez społeczeństwo odpowiedzialności za ryzyko związane z chorobą poszczególnych obywateli1 . Podstawową cechą niemieckiego systemu ochrony zdrowia jest podział uprawnień decyzyjnych między landami, rządem federalnym oraz autonomicznymi, samorządnymi organizacjami. Na rysunku 1 przedstawiono główne podmioty niemieckiego systemu opieki zdrowotnej, jak również zależności zachodzące między nimi. </a:t>
            </a:r>
          </a:p>
        </p:txBody>
      </p:sp>
      <p:pic>
        <p:nvPicPr>
          <p:cNvPr id="7" name="Content Placeholder 3">
            <a:extLst>
              <a:ext uri="{FF2B5EF4-FFF2-40B4-BE49-F238E27FC236}">
                <a16:creationId xmlns:a16="http://schemas.microsoft.com/office/drawing/2014/main" id="{5F6195F9-2A5A-4EEA-9427-E038679805E0}"/>
              </a:ext>
            </a:extLst>
          </p:cNvPr>
          <p:cNvPicPr>
            <a:picLocks noChangeAspect="1"/>
          </p:cNvPicPr>
          <p:nvPr/>
        </p:nvPicPr>
        <p:blipFill rotWithShape="1">
          <a:blip r:embed="rId2"/>
          <a:srcRect l="20352" r="15432" b="2"/>
          <a:stretch/>
        </p:blipFill>
        <p:spPr>
          <a:xfrm>
            <a:off x="7675658" y="2093976"/>
            <a:ext cx="3941064" cy="4096512"/>
          </a:xfrm>
          <a:prstGeom prst="rect">
            <a:avLst/>
          </a:prstGeom>
        </p:spPr>
      </p:pic>
    </p:spTree>
    <p:extLst>
      <p:ext uri="{BB962C8B-B14F-4D97-AF65-F5344CB8AC3E}">
        <p14:creationId xmlns:p14="http://schemas.microsoft.com/office/powerpoint/2010/main" val="3297804537"/>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8" presetClass="emph" presetSubtype="0" fill="hold" nodeType="afterEffect">
                                  <p:stCondLst>
                                    <p:cond delay="0"/>
                                  </p:stCondLst>
                                  <p:childTnLst>
                                    <p:animRot by="21600000">
                                      <p:cBhvr>
                                        <p:cTn id="13" dur="2000" fill="hold"/>
                                        <p:tgtEl>
                                          <p:spTgt spid="7"/>
                                        </p:tgtEl>
                                        <p:attrNameLst>
                                          <p:attrName>r</p:attrName>
                                        </p:attrNameLst>
                                      </p:cBhvr>
                                    </p:animRot>
                                  </p:childTnLst>
                                </p:cTn>
                              </p:par>
                            </p:childTnLst>
                          </p:cTn>
                        </p:par>
                        <p:par>
                          <p:cTn id="14" fill="hold">
                            <p:stCondLst>
                              <p:cond delay="3000"/>
                            </p:stCondLst>
                            <p:childTnLst>
                              <p:par>
                                <p:cTn id="15" presetID="16" presetClass="entr" presetSubtype="21"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0241713-03B9-4116-A734-7EDCED63A544}"/>
              </a:ext>
            </a:extLst>
          </p:cNvPr>
          <p:cNvSpPr>
            <a:spLocks noGrp="1"/>
          </p:cNvSpPr>
          <p:nvPr>
            <p:ph idx="1"/>
          </p:nvPr>
        </p:nvSpPr>
        <p:spPr>
          <a:xfrm>
            <a:off x="5646443" y="301309"/>
            <a:ext cx="6037557" cy="6201091"/>
          </a:xfrm>
        </p:spPr>
        <p:txBody>
          <a:bodyPr>
            <a:noAutofit/>
          </a:bodyPr>
          <a:lstStyle/>
          <a:p>
            <a:pPr marL="0" indent="0">
              <a:lnSpc>
                <a:spcPct val="90000"/>
              </a:lnSpc>
              <a:buNone/>
            </a:pPr>
            <a:r>
              <a:rPr lang="pl-PL" dirty="0">
                <a:latin typeface="Monotype Corsiva" panose="03010101010201010101" pitchFamily="66" charset="0"/>
              </a:rPr>
              <a:t>Od 1996 r. wszystkie osoby ubezpieczone w ustawowych Kasach Chorych mają prawo wolnego wyboru Kasy. Dzięki temu powstała konkurencja wśród Kas Chorych, co daje osobom ubezpieczonym większą możliwość wyboru. Planowane tzw. wyrównanie struktury ryzyka między poszczególnymi kasami chorych ma na celu wyrównanie historycznie uwarunkowanych różnic w zakresie struktury osób ubezpieczonych9 . Istnieją różnice w poziomie składek pomiędzy kasami, zależni od struktury ryzyka członków kas, to jest od różnego ryzyka chorobowego, zależnego od wieku i płci. Zadaniem ustawowych kas chorych jest zagwarantowanie ubezpieczonym jednolitej opieki, stosownej do zapotrzebowania i odpowiadającej powszechnie przyjętemu poziomowi wiedzy medycznej. Zgodnie z wytycznymi zawartymi w kodeksie socjalnym, ubezpieczeni uprawnieni są do świadczeń pieniężnych i rzeczowych w zakresie: – zapobiegania chorobom, – wczesnego rozpoznania chorób, – leczenia chorób, – pokrycia kosztów przejazdu, – zasiłku chorobowego w  wysokości 80% pensji po 6 tygodniach do 78 tygodni choroby10 . Ubezpieczeni mają w  ramach ubezpieczenia nieograniczone możliwości wyboru lekarza. Jednak pacjenci korzystający ze świadczeń kas chorych wnoszą pewne opłaty, tworzące barierę przed nadużywaniem usług. Dotyczy to m. in.: – pełnej odpłatności za leki z tzw. negatywnej listy leków, – ryczałtowej opłaty za lek realizowany na receptę, – opłaty za transport medyczny11 . Po stronie dostawców usług działają 17 stowarzyszenia lekarzy, do których przynależność lekarzy jest obowiązkowa oraz Federalne Stowarzyszenie Lekarzy Kas Chorych</a:t>
            </a:r>
          </a:p>
        </p:txBody>
      </p:sp>
      <p:pic>
        <p:nvPicPr>
          <p:cNvPr id="4" name="Content Placeholder 3">
            <a:extLst>
              <a:ext uri="{FF2B5EF4-FFF2-40B4-BE49-F238E27FC236}">
                <a16:creationId xmlns:a16="http://schemas.microsoft.com/office/drawing/2014/main" id="{C85307A3-5458-47E8-9212-A10012F4F785}"/>
              </a:ext>
            </a:extLst>
          </p:cNvPr>
          <p:cNvPicPr>
            <a:picLocks noChangeAspect="1"/>
          </p:cNvPicPr>
          <p:nvPr/>
        </p:nvPicPr>
        <p:blipFill rotWithShape="1">
          <a:blip r:embed="rId2"/>
          <a:srcRect l="29799" r="2713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6284317"/>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6000" fill="hold"/>
                                        <p:tgtEl>
                                          <p:spTgt spid="4"/>
                                        </p:tgtEl>
                                        <p:attrNameLst>
                                          <p:attrName>ppt_x</p:attrName>
                                        </p:attrNameLst>
                                      </p:cBhvr>
                                      <p:tavLst>
                                        <p:tav tm="0">
                                          <p:val>
                                            <p:strVal val="0-#ppt_w/2"/>
                                          </p:val>
                                        </p:tav>
                                        <p:tav tm="100000">
                                          <p:val>
                                            <p:strVal val="#ppt_x"/>
                                          </p:val>
                                        </p:tav>
                                      </p:tavLst>
                                    </p:anim>
                                    <p:anim calcmode="lin" valueType="num">
                                      <p:cBhvr additive="base">
                                        <p:cTn id="13" dur="6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3">
            <a:extLst>
              <a:ext uri="{FF2B5EF4-FFF2-40B4-BE49-F238E27FC236}">
                <a16:creationId xmlns:a16="http://schemas.microsoft.com/office/drawing/2014/main" id="{76235AFC-0FA7-4A17-B60F-51C8C02BF869}"/>
              </a:ext>
            </a:extLst>
          </p:cNvPr>
          <p:cNvPicPr>
            <a:picLocks noChangeAspect="1"/>
          </p:cNvPicPr>
          <p:nvPr/>
        </p:nvPicPr>
        <p:blipFill rotWithShape="1">
          <a:blip r:embed="rId2"/>
          <a:srcRect l="3151" r="31292" b="-2"/>
          <a:stretch/>
        </p:blipFill>
        <p:spPr>
          <a:xfrm>
            <a:off x="5953760" y="-1"/>
            <a:ext cx="623824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pole tekstowe 3">
            <a:extLst>
              <a:ext uri="{FF2B5EF4-FFF2-40B4-BE49-F238E27FC236}">
                <a16:creationId xmlns:a16="http://schemas.microsoft.com/office/drawing/2014/main" id="{5A2F7747-92BF-4B7A-A7FD-C2CE971C0B80}"/>
              </a:ext>
            </a:extLst>
          </p:cNvPr>
          <p:cNvSpPr txBox="1"/>
          <p:nvPr/>
        </p:nvSpPr>
        <p:spPr>
          <a:xfrm>
            <a:off x="677334" y="233681"/>
            <a:ext cx="5753946" cy="5807682"/>
          </a:xfrm>
          <a:prstGeom prst="rect">
            <a:avLst/>
          </a:prstGeom>
        </p:spPr>
        <p:txBody>
          <a:bodyPr vert="horz" lIns="91440" tIns="45720" rIns="91440" bIns="45720" rtlCol="0">
            <a:noAutofit/>
          </a:bodyPr>
          <a:lstStyle/>
          <a:p>
            <a:pPr>
              <a:lnSpc>
                <a:spcPct val="90000"/>
              </a:lnSpc>
              <a:spcBef>
                <a:spcPts val="1000"/>
              </a:spcBef>
              <a:buClr>
                <a:schemeClr val="accent1"/>
              </a:buClr>
              <a:buSzPct val="80000"/>
            </a:pPr>
            <a:r>
              <a:rPr lang="en-US" sz="2300" dirty="0">
                <a:solidFill>
                  <a:schemeClr val="tx1">
                    <a:lumMod val="75000"/>
                    <a:lumOff val="25000"/>
                  </a:schemeClr>
                </a:solidFill>
                <a:latin typeface="Monotype Corsiva" panose="03010101010201010101" pitchFamily="66" charset="0"/>
              </a:rPr>
              <a:t>W Niemczech nie występuje pojedynczy budżet publicznych środków na ochronę zdrowia, lecz środki te są gromadzone w 17 budżetach zasilanych podatkami (16 budżetów landów oraz budżet federalny) i w blisko 450 budżetach zasilanych składkami na ubezpieczenie zdrowotne (kasy chorych)14 . Budżety zasilane ze źródeł podatkowych zależą od decyzji odpowiednich parlamentów (landów lub federalnego), natomiast budżety kas chorych zależą od decyzji ich zarządów, które ustalają wysokość składki na ubezpieczenie zdrowotne. Środki gromadzone w budżetach landów i federalnym przeznaczane są na działania z zakresu zdrowia publicznego (np. ochrona sanitarna) oraz inwestycje, dokonywane w szpitalach należących do sieci szpitalnej. Budżet federalny opłaca także składki za żołnierzy zawodowych, policjantów oraz  nansuje szkolnictwo medyczne i badania naukowe</a:t>
            </a:r>
            <a:r>
              <a:rPr lang="pl-PL" sz="2300" dirty="0">
                <a:solidFill>
                  <a:schemeClr val="tx1">
                    <a:lumMod val="75000"/>
                    <a:lumOff val="25000"/>
                  </a:schemeClr>
                </a:solidFill>
                <a:latin typeface="Monotype Corsiva" panose="03010101010201010101" pitchFamily="66" charset="0"/>
              </a:rPr>
              <a:t>.</a:t>
            </a:r>
            <a:endParaRPr lang="en-US" sz="2300" dirty="0">
              <a:solidFill>
                <a:schemeClr val="tx1">
                  <a:lumMod val="75000"/>
                  <a:lumOff val="25000"/>
                </a:schemeClr>
              </a:solidFill>
              <a:latin typeface="Monotype Corsiva" panose="03010101010201010101" pitchFamily="66" charset="0"/>
            </a:endParaRPr>
          </a:p>
        </p:txBody>
      </p:sp>
      <p:cxnSp>
        <p:nvCxnSpPr>
          <p:cNvPr id="22" name="Straight Connector 2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66699597"/>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3000"/>
                                        <p:tgtEl>
                                          <p:spTgt spid="4"/>
                                        </p:tgtEl>
                                      </p:cBhvr>
                                    </p:animEffect>
                                  </p:childTnLst>
                                </p:cTn>
                              </p:par>
                            </p:childTnLst>
                          </p:cTn>
                        </p:par>
                        <p:par>
                          <p:cTn id="8" fill="hold">
                            <p:stCondLst>
                              <p:cond delay="3000"/>
                            </p:stCondLst>
                            <p:childTnLst>
                              <p:par>
                                <p:cTn id="9" presetID="2" presetClass="entr" presetSubtype="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0" fill="hold"/>
                                        <p:tgtEl>
                                          <p:spTgt spid="5"/>
                                        </p:tgtEl>
                                        <p:attrNameLst>
                                          <p:attrName>ppt_x</p:attrName>
                                        </p:attrNameLst>
                                      </p:cBhvr>
                                      <p:tavLst>
                                        <p:tav tm="0">
                                          <p:val>
                                            <p:strVal val="1+#ppt_w/2"/>
                                          </p:val>
                                        </p:tav>
                                        <p:tav tm="100000">
                                          <p:val>
                                            <p:strVal val="#ppt_x"/>
                                          </p:val>
                                        </p:tav>
                                      </p:tavLst>
                                    </p:anim>
                                    <p:anim calcmode="lin" valueType="num">
                                      <p:cBhvr additive="base">
                                        <p:cTn id="12"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F44DD7-2A48-48D4-965A-21628D69341C}"/>
              </a:ext>
            </a:extLst>
          </p:cNvPr>
          <p:cNvSpPr>
            <a:spLocks noGrp="1"/>
          </p:cNvSpPr>
          <p:nvPr>
            <p:ph type="ctrTitle"/>
          </p:nvPr>
        </p:nvSpPr>
        <p:spPr>
          <a:xfrm>
            <a:off x="727587" y="776749"/>
            <a:ext cx="4567711" cy="2143432"/>
          </a:xfrm>
        </p:spPr>
        <p:txBody>
          <a:bodyPr>
            <a:normAutofit/>
          </a:bodyPr>
          <a:lstStyle/>
          <a:p>
            <a:pPr algn="ctr">
              <a:lnSpc>
                <a:spcPct val="90000"/>
              </a:lnSpc>
            </a:pPr>
            <a:r>
              <a:rPr lang="pl-PL" sz="3400" dirty="0">
                <a:solidFill>
                  <a:srgbClr val="0070C0"/>
                </a:solidFill>
                <a:cs typeface="Calibri Light"/>
              </a:rPr>
              <a:t>Główne źródło finansowania opieki zdrowotnej                           w Niemczech</a:t>
            </a:r>
            <a:endParaRPr lang="pl-PL" sz="3400" dirty="0">
              <a:solidFill>
                <a:srgbClr val="0070C0"/>
              </a:solidFill>
            </a:endParaRPr>
          </a:p>
        </p:txBody>
      </p:sp>
      <p:pic>
        <p:nvPicPr>
          <p:cNvPr id="4" name="Obraz 6" descr="Obraz zawierający osoba, pozujący, stojące, osoby&#10;&#10;Opis wygenerowany automatycznie">
            <a:extLst>
              <a:ext uri="{FF2B5EF4-FFF2-40B4-BE49-F238E27FC236}">
                <a16:creationId xmlns:a16="http://schemas.microsoft.com/office/drawing/2014/main" id="{B5C48BDF-412F-4EB8-909F-056F032C415A}"/>
              </a:ext>
            </a:extLst>
          </p:cNvPr>
          <p:cNvPicPr>
            <a:picLocks noChangeAspect="1"/>
          </p:cNvPicPr>
          <p:nvPr/>
        </p:nvPicPr>
        <p:blipFill rotWithShape="1">
          <a:blip r:embed="rId2"/>
          <a:srcRect l="8948" r="2163"/>
          <a:stretch/>
        </p:blipFill>
        <p:spPr>
          <a:xfrm>
            <a:off x="5437099" y="277091"/>
            <a:ext cx="6475309" cy="3642357"/>
          </a:xfrm>
          <a:prstGeom prst="rect">
            <a:avLst/>
          </a:prstGeom>
        </p:spPr>
      </p:pic>
      <p:sp>
        <p:nvSpPr>
          <p:cNvPr id="6" name="pole tekstowe 5">
            <a:extLst>
              <a:ext uri="{FF2B5EF4-FFF2-40B4-BE49-F238E27FC236}">
                <a16:creationId xmlns:a16="http://schemas.microsoft.com/office/drawing/2014/main" id="{3C9747BC-4752-45DE-9C0F-4541993ABBB5}"/>
              </a:ext>
            </a:extLst>
          </p:cNvPr>
          <p:cNvSpPr txBox="1"/>
          <p:nvPr/>
        </p:nvSpPr>
        <p:spPr>
          <a:xfrm>
            <a:off x="727587" y="4286542"/>
            <a:ext cx="10137057" cy="2092752"/>
          </a:xfrm>
          <a:prstGeom prst="rect">
            <a:avLst/>
          </a:prstGeom>
          <a:noFill/>
        </p:spPr>
        <p:txBody>
          <a:bodyPr wrap="square">
            <a:spAutoFit/>
          </a:bodyPr>
          <a:lstStyle/>
          <a:p>
            <a:pPr algn="just">
              <a:lnSpc>
                <a:spcPct val="110000"/>
              </a:lnSpc>
            </a:pPr>
            <a:r>
              <a:rPr lang="pl-PL" sz="2400" dirty="0">
                <a:ea typeface="+mn-lt"/>
                <a:cs typeface="+mn-lt"/>
              </a:rPr>
              <a:t>Główne źródło finansowania opieki zdrowotnej w Niemczech stanowią fundusze zgromadzone w ramach obowiązkowego ubezpieczenia zdrowotnego. Pozostałe źródła finansowania to ubezpieczenia prywatne, dobrowolne ubezpieczenia dodatkowe oraz fundusze prywatne. </a:t>
            </a:r>
            <a:endParaRPr lang="pl-PL" sz="2400" dirty="0"/>
          </a:p>
        </p:txBody>
      </p:sp>
    </p:spTree>
    <p:extLst>
      <p:ext uri="{BB962C8B-B14F-4D97-AF65-F5344CB8AC3E}">
        <p14:creationId xmlns:p14="http://schemas.microsoft.com/office/powerpoint/2010/main" val="1477356182"/>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000" fill="hold"/>
                                        <p:tgtEl>
                                          <p:spTgt spid="6"/>
                                        </p:tgtEl>
                                        <p:attrNameLst>
                                          <p:attrName>ppt_x</p:attrName>
                                        </p:attrNameLst>
                                      </p:cBhvr>
                                      <p:tavLst>
                                        <p:tav tm="0">
                                          <p:val>
                                            <p:strVal val="#ppt_x"/>
                                          </p:val>
                                        </p:tav>
                                        <p:tav tm="100000">
                                          <p:val>
                                            <p:strVal val="#ppt_x"/>
                                          </p:val>
                                        </p:tav>
                                      </p:tavLst>
                                    </p:anim>
                                    <p:anim calcmode="lin" valueType="num">
                                      <p:cBhvr additive="base">
                                        <p:cTn id="19"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083F2641-B796-4EDB-A74A-13A79100E0DF}"/>
              </a:ext>
            </a:extLst>
          </p:cNvPr>
          <p:cNvSpPr txBox="1"/>
          <p:nvPr/>
        </p:nvSpPr>
        <p:spPr>
          <a:xfrm>
            <a:off x="730044" y="4815258"/>
            <a:ext cx="10105104" cy="1323439"/>
          </a:xfrm>
          <a:prstGeom prst="rect">
            <a:avLst/>
          </a:prstGeom>
          <a:noFill/>
        </p:spPr>
        <p:txBody>
          <a:bodyPr wrap="square">
            <a:spAutoFit/>
          </a:bodyPr>
          <a:lstStyle/>
          <a:p>
            <a:pPr algn="just"/>
            <a:r>
              <a:rPr lang="pl-PL" sz="2000" dirty="0">
                <a:ea typeface="+mn-lt"/>
                <a:cs typeface="+mn-lt"/>
              </a:rPr>
              <a:t>Szpitale niemieckie posiadają własne organizacje zrzeszające na zasadzie dobrowolności na poziomie landów oraz organizację federalną. W związku z tym, że nie są typowymi organizacjami korporacyjnymi, ich działalność oparta jest na prawie prywatnym.</a:t>
            </a:r>
            <a:endParaRPr lang="pl-PL" sz="2000" dirty="0"/>
          </a:p>
        </p:txBody>
      </p:sp>
      <p:pic>
        <p:nvPicPr>
          <p:cNvPr id="6" name="Obraz 7" descr="Obraz zawierający pozujący, stojące, osoba, grupa&#10;&#10;Opis wygenerowany automatycznie">
            <a:extLst>
              <a:ext uri="{FF2B5EF4-FFF2-40B4-BE49-F238E27FC236}">
                <a16:creationId xmlns:a16="http://schemas.microsoft.com/office/drawing/2014/main" id="{B4C05CBB-D66D-489E-BA8B-BDE7046C3FBA}"/>
              </a:ext>
            </a:extLst>
          </p:cNvPr>
          <p:cNvPicPr>
            <a:picLocks noChangeAspect="1"/>
          </p:cNvPicPr>
          <p:nvPr/>
        </p:nvPicPr>
        <p:blipFill>
          <a:blip r:embed="rId2"/>
          <a:stretch>
            <a:fillRect/>
          </a:stretch>
        </p:blipFill>
        <p:spPr>
          <a:xfrm>
            <a:off x="1944262" y="307393"/>
            <a:ext cx="6036480" cy="4112693"/>
          </a:xfrm>
          <a:prstGeom prst="rect">
            <a:avLst/>
          </a:prstGeom>
        </p:spPr>
      </p:pic>
    </p:spTree>
    <p:extLst>
      <p:ext uri="{BB962C8B-B14F-4D97-AF65-F5344CB8AC3E}">
        <p14:creationId xmlns:p14="http://schemas.microsoft.com/office/powerpoint/2010/main" val="2373253269"/>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500"/>
                                        <p:tgtEl>
                                          <p:spTgt spid="6"/>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500" fill="hold"/>
                                        <p:tgtEl>
                                          <p:spTgt spid="5"/>
                                        </p:tgtEl>
                                        <p:attrNameLst>
                                          <p:attrName>ppt_w</p:attrName>
                                        </p:attrNameLst>
                                      </p:cBhvr>
                                      <p:tavLst>
                                        <p:tav tm="0">
                                          <p:val>
                                            <p:fltVal val="0"/>
                                          </p:val>
                                        </p:tav>
                                        <p:tav tm="100000">
                                          <p:val>
                                            <p:strVal val="#ppt_w"/>
                                          </p:val>
                                        </p:tav>
                                      </p:tavLst>
                                    </p:anim>
                                    <p:anim calcmode="lin" valueType="num">
                                      <p:cBhvr>
                                        <p:cTn id="12" dur="2500" fill="hold"/>
                                        <p:tgtEl>
                                          <p:spTgt spid="5"/>
                                        </p:tgtEl>
                                        <p:attrNameLst>
                                          <p:attrName>ppt_h</p:attrName>
                                        </p:attrNameLst>
                                      </p:cBhvr>
                                      <p:tavLst>
                                        <p:tav tm="0">
                                          <p:val>
                                            <p:fltVal val="0"/>
                                          </p:val>
                                        </p:tav>
                                        <p:tav tm="100000">
                                          <p:val>
                                            <p:strVal val="#ppt_h"/>
                                          </p:val>
                                        </p:tav>
                                      </p:tavLst>
                                    </p:anim>
                                    <p:animEffect transition="in" filter="fade">
                                      <p:cBhvr>
                                        <p:cTn id="13"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7AA0D0-7D2D-4332-97D9-C3912C045701}"/>
              </a:ext>
            </a:extLst>
          </p:cNvPr>
          <p:cNvSpPr>
            <a:spLocks noGrp="1"/>
          </p:cNvSpPr>
          <p:nvPr>
            <p:ph type="title"/>
          </p:nvPr>
        </p:nvSpPr>
        <p:spPr>
          <a:xfrm>
            <a:off x="677334" y="609599"/>
            <a:ext cx="8596668" cy="2497395"/>
          </a:xfrm>
        </p:spPr>
        <p:txBody>
          <a:bodyPr>
            <a:normAutofit/>
          </a:bodyPr>
          <a:lstStyle/>
          <a:p>
            <a:pPr algn="ctr"/>
            <a:r>
              <a:rPr lang="pl-PL" sz="4800" dirty="0">
                <a:solidFill>
                  <a:srgbClr val="0070C0"/>
                </a:solidFill>
                <a:latin typeface="Algerian" panose="04020705040A02060702" pitchFamily="82" charset="0"/>
              </a:rPr>
              <a:t>DZIĘKUJEMY </a:t>
            </a:r>
            <a:br>
              <a:rPr lang="pl-PL" sz="4800" dirty="0">
                <a:solidFill>
                  <a:srgbClr val="0070C0"/>
                </a:solidFill>
                <a:latin typeface="Algerian" panose="04020705040A02060702" pitchFamily="82" charset="0"/>
              </a:rPr>
            </a:br>
            <a:r>
              <a:rPr lang="pl-PL" sz="4800" dirty="0">
                <a:solidFill>
                  <a:srgbClr val="0070C0"/>
                </a:solidFill>
                <a:latin typeface="Algerian" panose="04020705040A02060702" pitchFamily="82" charset="0"/>
              </a:rPr>
              <a:t>ZA OBEJRZENIE </a:t>
            </a:r>
            <a:br>
              <a:rPr lang="pl-PL" sz="4800" dirty="0">
                <a:solidFill>
                  <a:srgbClr val="0070C0"/>
                </a:solidFill>
                <a:latin typeface="Algerian" panose="04020705040A02060702" pitchFamily="82" charset="0"/>
              </a:rPr>
            </a:br>
            <a:r>
              <a:rPr lang="pl-PL" sz="4800" dirty="0">
                <a:solidFill>
                  <a:srgbClr val="0070C0"/>
                </a:solidFill>
                <a:latin typeface="Algerian" panose="04020705040A02060702" pitchFamily="82" charset="0"/>
              </a:rPr>
              <a:t>NASZEJ PREZENTACJI</a:t>
            </a:r>
          </a:p>
        </p:txBody>
      </p:sp>
      <p:pic>
        <p:nvPicPr>
          <p:cNvPr id="3074" name="Picture 2" descr="Opieka zdrowotna w Niemczech – o tym musisz pamiętać ! - Luxada">
            <a:extLst>
              <a:ext uri="{FF2B5EF4-FFF2-40B4-BE49-F238E27FC236}">
                <a16:creationId xmlns:a16="http://schemas.microsoft.com/office/drawing/2014/main" id="{ED5A032A-DF63-46BC-9CA2-07C6FA044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4160" y="3106994"/>
            <a:ext cx="5079365" cy="304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949536"/>
      </p:ext>
    </p:extLst>
  </p:cSld>
  <p:clrMapOvr>
    <a:masterClrMapping/>
  </p:clrMapOvr>
  <mc:AlternateContent xmlns:mc="http://schemas.openxmlformats.org/markup-compatibility/2006">
    <mc:Choice xmlns:p14="http://schemas.microsoft.com/office/powerpoint/2010/main" Requires="p14">
      <p:transition spd="slow" p14:dur="6000" advClick="0" advTm="6000">
        <p:randomBar dir="vert"/>
      </p:transition>
    </mc:Choice>
    <mc:Fallback>
      <p:transition spd="slow" advClick="0" advTm="6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barn(inVertical)">
                                      <p:cBhvr>
                                        <p:cTn id="11" dur="12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69</TotalTime>
  <Words>630</Words>
  <Application>Microsoft Office PowerPoint</Application>
  <PresentationFormat>Panoramiczny</PresentationFormat>
  <Paragraphs>13</Paragraphs>
  <Slides>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9</vt:i4>
      </vt:variant>
    </vt:vector>
  </HeadingPairs>
  <TitlesOfParts>
    <vt:vector size="15" baseType="lpstr">
      <vt:lpstr>Algerian</vt:lpstr>
      <vt:lpstr>Arial</vt:lpstr>
      <vt:lpstr>Monotype Corsiva</vt:lpstr>
      <vt:lpstr>Trebuchet MS</vt:lpstr>
      <vt:lpstr>Wingdings 3</vt:lpstr>
      <vt:lpstr>Faseta</vt:lpstr>
      <vt:lpstr>OPIEKA MEDYCZNA  W NIEMCZECH </vt:lpstr>
      <vt:lpstr>WSTĘP </vt:lpstr>
      <vt:lpstr>CO TO JEST OPIEKA MEDYCZNA ? </vt:lpstr>
      <vt:lpstr>Niemiecki system opieki zdrowotnej</vt:lpstr>
      <vt:lpstr>Prezentacja programu PowerPoint</vt:lpstr>
      <vt:lpstr>Prezentacja programu PowerPoint</vt:lpstr>
      <vt:lpstr>Główne źródło finansowania opieki zdrowotnej                           w Niemczech</vt:lpstr>
      <vt:lpstr>Prezentacja programu PowerPoint</vt:lpstr>
      <vt:lpstr>DZIĘKUJEMY  ZA OBEJRZENIE  NASZEJ PREZENTACJI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OPIEKA MEDYCZNA W NIEMCZECH </dc:title>
  <dc:creator>Julia Syguła</dc:creator>
  <cp:lastModifiedBy>Edyta Romańczyk</cp:lastModifiedBy>
  <cp:revision>9</cp:revision>
  <dcterms:created xsi:type="dcterms:W3CDTF">2021-04-26T08:12:34Z</dcterms:created>
  <dcterms:modified xsi:type="dcterms:W3CDTF">2021-05-06T12:15:04Z</dcterms:modified>
</cp:coreProperties>
</file>